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4" r:id="rId1"/>
  </p:sldMasterIdLst>
  <p:sldIdLst>
    <p:sldId id="256" r:id="rId2"/>
    <p:sldId id="257" r:id="rId3"/>
    <p:sldId id="259" r:id="rId4"/>
    <p:sldId id="258" r:id="rId5"/>
    <p:sldId id="270" r:id="rId6"/>
    <p:sldId id="271" r:id="rId7"/>
    <p:sldId id="268" r:id="rId8"/>
    <p:sldId id="260" r:id="rId9"/>
    <p:sldId id="261" r:id="rId10"/>
    <p:sldId id="262" r:id="rId11"/>
    <p:sldId id="263" r:id="rId12"/>
    <p:sldId id="266" r:id="rId13"/>
    <p:sldId id="267" r:id="rId14"/>
    <p:sldId id="264" r:id="rId15"/>
    <p:sldId id="269" r:id="rId16"/>
    <p:sldId id="26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p:normalViewPr>
  <p:slideViewPr>
    <p:cSldViewPr snapToGrid="0">
      <p:cViewPr>
        <p:scale>
          <a:sx n="70" d="100"/>
          <a:sy n="70" d="100"/>
        </p:scale>
        <p:origin x="-744" y="-16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59729590-E8D2-4C4C-9A3B-D6F321A18032}" type="datetimeFigureOut">
              <a:rPr lang="en-IN" smtClean="0"/>
              <a:pPr/>
              <a:t>26-05-2022</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3E63AC05-DD15-41A4-B20D-1F763A4EEF0B}" type="slidenum">
              <a:rPr lang="en-IN" smtClean="0"/>
              <a:pPr/>
              <a:t>‹#›</a:t>
            </a:fld>
            <a:endParaRPr lang="en-IN"/>
          </a:p>
        </p:txBody>
      </p:sp>
    </p:spTree>
    <p:extLst>
      <p:ext uri="{BB962C8B-B14F-4D97-AF65-F5344CB8AC3E}">
        <p14:creationId xmlns:p14="http://schemas.microsoft.com/office/powerpoint/2010/main" xmlns="" val="123249121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729590-E8D2-4C4C-9A3B-D6F321A18032}" type="datetimeFigureOut">
              <a:rPr lang="en-IN" smtClean="0"/>
              <a:pPr/>
              <a:t>26-05-2022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63AC05-DD15-41A4-B20D-1F763A4EEF0B}" type="slidenum">
              <a:rPr lang="en-IN" smtClean="0"/>
              <a:pPr/>
              <a:t>‹#›</a:t>
            </a:fld>
            <a:endParaRPr lang="en-IN"/>
          </a:p>
        </p:txBody>
      </p:sp>
    </p:spTree>
    <p:extLst>
      <p:ext uri="{BB962C8B-B14F-4D97-AF65-F5344CB8AC3E}">
        <p14:creationId xmlns:p14="http://schemas.microsoft.com/office/powerpoint/2010/main" xmlns="" val="3850066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729590-E8D2-4C4C-9A3B-D6F321A18032}" type="datetimeFigureOut">
              <a:rPr lang="en-IN" smtClean="0"/>
              <a:pPr/>
              <a:t>26-05-2022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3AC05-DD15-41A4-B20D-1F763A4EEF0B}" type="slidenum">
              <a:rPr lang="en-IN" smtClean="0"/>
              <a:pPr/>
              <a:t>‹#›</a:t>
            </a:fld>
            <a:endParaRPr lang="en-IN"/>
          </a:p>
        </p:txBody>
      </p:sp>
    </p:spTree>
    <p:extLst>
      <p:ext uri="{BB962C8B-B14F-4D97-AF65-F5344CB8AC3E}">
        <p14:creationId xmlns:p14="http://schemas.microsoft.com/office/powerpoint/2010/main" xmlns="" val="2736211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729590-E8D2-4C4C-9A3B-D6F321A18032}" type="datetimeFigureOut">
              <a:rPr lang="en-IN" smtClean="0"/>
              <a:pPr/>
              <a:t>26-05-2022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3AC05-DD15-41A4-B20D-1F763A4EEF0B}" type="slidenum">
              <a:rPr lang="en-IN" smtClean="0"/>
              <a:pPr/>
              <a:t>‹#›</a:t>
            </a:fld>
            <a:endParaRPr lang="en-IN"/>
          </a:p>
        </p:txBody>
      </p:sp>
    </p:spTree>
    <p:extLst>
      <p:ext uri="{BB962C8B-B14F-4D97-AF65-F5344CB8AC3E}">
        <p14:creationId xmlns:p14="http://schemas.microsoft.com/office/powerpoint/2010/main" xmlns="" val="3579355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729590-E8D2-4C4C-9A3B-D6F321A18032}" type="datetimeFigureOut">
              <a:rPr lang="en-IN" smtClean="0"/>
              <a:pPr/>
              <a:t>26-05-2022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3AC05-DD15-41A4-B20D-1F763A4EEF0B}" type="slidenum">
              <a:rPr lang="en-IN" smtClean="0"/>
              <a:pPr/>
              <a:t>‹#›</a:t>
            </a:fld>
            <a:endParaRPr lang="en-IN"/>
          </a:p>
        </p:txBody>
      </p:sp>
    </p:spTree>
    <p:extLst>
      <p:ext uri="{BB962C8B-B14F-4D97-AF65-F5344CB8AC3E}">
        <p14:creationId xmlns:p14="http://schemas.microsoft.com/office/powerpoint/2010/main" xmlns="" val="6653939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729590-E8D2-4C4C-9A3B-D6F321A18032}" type="datetimeFigureOut">
              <a:rPr lang="en-IN" smtClean="0"/>
              <a:pPr/>
              <a:t>26-05-2022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3AC05-DD15-41A4-B20D-1F763A4EEF0B}" type="slidenum">
              <a:rPr lang="en-IN" smtClean="0"/>
              <a:pPr/>
              <a:t>‹#›</a:t>
            </a:fld>
            <a:endParaRPr lang="en-IN"/>
          </a:p>
        </p:txBody>
      </p:sp>
    </p:spTree>
    <p:extLst>
      <p:ext uri="{BB962C8B-B14F-4D97-AF65-F5344CB8AC3E}">
        <p14:creationId xmlns:p14="http://schemas.microsoft.com/office/powerpoint/2010/main" xmlns="" val="39167158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729590-E8D2-4C4C-9A3B-D6F321A18032}" type="datetimeFigureOut">
              <a:rPr lang="en-IN" smtClean="0"/>
              <a:pPr/>
              <a:t>26-05-2022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3AC05-DD15-41A4-B20D-1F763A4EEF0B}" type="slidenum">
              <a:rPr lang="en-IN" smtClean="0"/>
              <a:pPr/>
              <a:t>‹#›</a:t>
            </a:fld>
            <a:endParaRPr lang="en-IN"/>
          </a:p>
        </p:txBody>
      </p:sp>
    </p:spTree>
    <p:extLst>
      <p:ext uri="{BB962C8B-B14F-4D97-AF65-F5344CB8AC3E}">
        <p14:creationId xmlns:p14="http://schemas.microsoft.com/office/powerpoint/2010/main" xmlns="" val="26677970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729590-E8D2-4C4C-9A3B-D6F321A18032}" type="datetimeFigureOut">
              <a:rPr lang="en-IN" smtClean="0"/>
              <a:pPr/>
              <a:t>26-05-2022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3AC05-DD15-41A4-B20D-1F763A4EEF0B}" type="slidenum">
              <a:rPr lang="en-IN" smtClean="0"/>
              <a:pPr/>
              <a:t>‹#›</a:t>
            </a:fld>
            <a:endParaRPr lang="en-IN"/>
          </a:p>
        </p:txBody>
      </p:sp>
    </p:spTree>
    <p:extLst>
      <p:ext uri="{BB962C8B-B14F-4D97-AF65-F5344CB8AC3E}">
        <p14:creationId xmlns:p14="http://schemas.microsoft.com/office/powerpoint/2010/main" xmlns="" val="4937963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729590-E8D2-4C4C-9A3B-D6F321A18032}" type="datetimeFigureOut">
              <a:rPr lang="en-IN" smtClean="0"/>
              <a:pPr/>
              <a:t>26-05-2022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3AC05-DD15-41A4-B20D-1F763A4EEF0B}" type="slidenum">
              <a:rPr lang="en-IN" smtClean="0"/>
              <a:pPr/>
              <a:t>‹#›</a:t>
            </a:fld>
            <a:endParaRPr lang="en-IN"/>
          </a:p>
        </p:txBody>
      </p:sp>
    </p:spTree>
    <p:extLst>
      <p:ext uri="{BB962C8B-B14F-4D97-AF65-F5344CB8AC3E}">
        <p14:creationId xmlns:p14="http://schemas.microsoft.com/office/powerpoint/2010/main" xmlns="" val="57245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729590-E8D2-4C4C-9A3B-D6F321A18032}" type="datetimeFigureOut">
              <a:rPr lang="en-IN" smtClean="0"/>
              <a:pPr/>
              <a:t>26-05-2022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3AC05-DD15-41A4-B20D-1F763A4EEF0B}" type="slidenum">
              <a:rPr lang="en-IN" smtClean="0"/>
              <a:pPr/>
              <a:t>‹#›</a:t>
            </a:fld>
            <a:endParaRPr lang="en-IN"/>
          </a:p>
        </p:txBody>
      </p:sp>
    </p:spTree>
    <p:extLst>
      <p:ext uri="{BB962C8B-B14F-4D97-AF65-F5344CB8AC3E}">
        <p14:creationId xmlns:p14="http://schemas.microsoft.com/office/powerpoint/2010/main" xmlns="" val="769705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729590-E8D2-4C4C-9A3B-D6F321A18032}" type="datetimeFigureOut">
              <a:rPr lang="en-IN" smtClean="0"/>
              <a:pPr/>
              <a:t>26-05-2022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3AC05-DD15-41A4-B20D-1F763A4EEF0B}" type="slidenum">
              <a:rPr lang="en-IN" smtClean="0"/>
              <a:pPr/>
              <a:t>‹#›</a:t>
            </a:fld>
            <a:endParaRPr lang="en-IN"/>
          </a:p>
        </p:txBody>
      </p:sp>
    </p:spTree>
    <p:extLst>
      <p:ext uri="{BB962C8B-B14F-4D97-AF65-F5344CB8AC3E}">
        <p14:creationId xmlns:p14="http://schemas.microsoft.com/office/powerpoint/2010/main" xmlns="" val="2390966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729590-E8D2-4C4C-9A3B-D6F321A18032}" type="datetimeFigureOut">
              <a:rPr lang="en-IN" smtClean="0"/>
              <a:pPr/>
              <a:t>26-05-2022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63AC05-DD15-41A4-B20D-1F763A4EEF0B}" type="slidenum">
              <a:rPr lang="en-IN" smtClean="0"/>
              <a:pPr/>
              <a:t>‹#›</a:t>
            </a:fld>
            <a:endParaRPr lang="en-IN"/>
          </a:p>
        </p:txBody>
      </p:sp>
    </p:spTree>
    <p:extLst>
      <p:ext uri="{BB962C8B-B14F-4D97-AF65-F5344CB8AC3E}">
        <p14:creationId xmlns:p14="http://schemas.microsoft.com/office/powerpoint/2010/main" xmlns="" val="4292850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729590-E8D2-4C4C-9A3B-D6F321A18032}" type="datetimeFigureOut">
              <a:rPr lang="en-IN" smtClean="0"/>
              <a:pPr/>
              <a:t>26-05-2022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E63AC05-DD15-41A4-B20D-1F763A4EEF0B}" type="slidenum">
              <a:rPr lang="en-IN" smtClean="0"/>
              <a:pPr/>
              <a:t>‹#›</a:t>
            </a:fld>
            <a:endParaRPr lang="en-IN"/>
          </a:p>
        </p:txBody>
      </p:sp>
    </p:spTree>
    <p:extLst>
      <p:ext uri="{BB962C8B-B14F-4D97-AF65-F5344CB8AC3E}">
        <p14:creationId xmlns:p14="http://schemas.microsoft.com/office/powerpoint/2010/main" xmlns="" val="1217323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729590-E8D2-4C4C-9A3B-D6F321A18032}" type="datetimeFigureOut">
              <a:rPr lang="en-IN" smtClean="0"/>
              <a:pPr/>
              <a:t>26-05-2022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E63AC05-DD15-41A4-B20D-1F763A4EEF0B}" type="slidenum">
              <a:rPr lang="en-IN" smtClean="0"/>
              <a:pPr/>
              <a:t>‹#›</a:t>
            </a:fld>
            <a:endParaRPr lang="en-IN"/>
          </a:p>
        </p:txBody>
      </p:sp>
    </p:spTree>
    <p:extLst>
      <p:ext uri="{BB962C8B-B14F-4D97-AF65-F5344CB8AC3E}">
        <p14:creationId xmlns:p14="http://schemas.microsoft.com/office/powerpoint/2010/main" xmlns="" val="2343756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59729590-E8D2-4C4C-9A3B-D6F321A18032}" type="datetimeFigureOut">
              <a:rPr lang="en-IN" smtClean="0"/>
              <a:pPr/>
              <a:t>26-05-2022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E63AC05-DD15-41A4-B20D-1F763A4EEF0B}" type="slidenum">
              <a:rPr lang="en-IN" smtClean="0"/>
              <a:pPr/>
              <a:t>‹#›</a:t>
            </a:fld>
            <a:endParaRPr lang="en-IN"/>
          </a:p>
        </p:txBody>
      </p:sp>
    </p:spTree>
    <p:extLst>
      <p:ext uri="{BB962C8B-B14F-4D97-AF65-F5344CB8AC3E}">
        <p14:creationId xmlns:p14="http://schemas.microsoft.com/office/powerpoint/2010/main" xmlns="" val="403220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729590-E8D2-4C4C-9A3B-D6F321A18032}" type="datetimeFigureOut">
              <a:rPr lang="en-IN" smtClean="0"/>
              <a:pPr/>
              <a:t>26-05-2022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63AC05-DD15-41A4-B20D-1F763A4EEF0B}" type="slidenum">
              <a:rPr lang="en-IN" smtClean="0"/>
              <a:pPr/>
              <a:t>‹#›</a:t>
            </a:fld>
            <a:endParaRPr lang="en-IN"/>
          </a:p>
        </p:txBody>
      </p:sp>
    </p:spTree>
    <p:extLst>
      <p:ext uri="{BB962C8B-B14F-4D97-AF65-F5344CB8AC3E}">
        <p14:creationId xmlns:p14="http://schemas.microsoft.com/office/powerpoint/2010/main" xmlns="" val="2501243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729590-E8D2-4C4C-9A3B-D6F321A18032}" type="datetimeFigureOut">
              <a:rPr lang="en-IN" smtClean="0"/>
              <a:pPr/>
              <a:t>26-05-2022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63AC05-DD15-41A4-B20D-1F763A4EEF0B}" type="slidenum">
              <a:rPr lang="en-IN" smtClean="0"/>
              <a:pPr/>
              <a:t>‹#›</a:t>
            </a:fld>
            <a:endParaRPr lang="en-IN"/>
          </a:p>
        </p:txBody>
      </p:sp>
    </p:spTree>
    <p:extLst>
      <p:ext uri="{BB962C8B-B14F-4D97-AF65-F5344CB8AC3E}">
        <p14:creationId xmlns:p14="http://schemas.microsoft.com/office/powerpoint/2010/main" xmlns="" val="1723717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9729590-E8D2-4C4C-9A3B-D6F321A18032}" type="datetimeFigureOut">
              <a:rPr lang="en-IN" smtClean="0"/>
              <a:pPr/>
              <a:t>26-05-2022</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E63AC05-DD15-41A4-B20D-1F763A4EEF0B}" type="slidenum">
              <a:rPr lang="en-IN" smtClean="0"/>
              <a:pPr/>
              <a:t>‹#›</a:t>
            </a:fld>
            <a:endParaRPr lang="en-IN"/>
          </a:p>
        </p:txBody>
      </p:sp>
    </p:spTree>
    <p:extLst>
      <p:ext uri="{BB962C8B-B14F-4D97-AF65-F5344CB8AC3E}">
        <p14:creationId xmlns:p14="http://schemas.microsoft.com/office/powerpoint/2010/main" xmlns="" val="3770710470"/>
      </p:ext>
    </p:extLst>
  </p:cSld>
  <p:clrMap bg1="dk1" tx1="lt1" bg2="dk2" tx2="lt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 id="2147483999" r:id="rId15"/>
    <p:sldLayoutId id="2147484000" r:id="rId16"/>
    <p:sldLayoutId id="214748400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freepngimg.com/png/19307-thank-you-free-png-image" TargetMode="External"/><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636E50-FE3A-2459-2E8A-CF1DB973607C}"/>
              </a:ext>
            </a:extLst>
          </p:cNvPr>
          <p:cNvSpPr>
            <a:spLocks noGrp="1"/>
          </p:cNvSpPr>
          <p:nvPr>
            <p:ph type="ctrTitle"/>
          </p:nvPr>
        </p:nvSpPr>
        <p:spPr>
          <a:xfrm>
            <a:off x="1614983" y="722321"/>
            <a:ext cx="8743667" cy="2421464"/>
          </a:xfrm>
        </p:spPr>
        <p:txBody>
          <a:bodyPr/>
          <a:lstStyle/>
          <a:p>
            <a:pPr algn="ctr"/>
            <a:r>
              <a:rPr lang="en-US" b="1" dirty="0" smtClean="0">
                <a:effectLst>
                  <a:outerShdw blurRad="38100" dist="38100" dir="2700000" algn="tl">
                    <a:srgbClr val="000000">
                      <a:alpha val="43137"/>
                    </a:srgbClr>
                  </a:outerShdw>
                </a:effectLst>
              </a:rPr>
              <a:t>Applications </a:t>
            </a:r>
            <a:r>
              <a:rPr lang="en-US" b="1" dirty="0" smtClean="0">
                <a:effectLst>
                  <a:outerShdw blurRad="38100" dist="38100" dir="2700000" algn="tl">
                    <a:srgbClr val="000000">
                      <a:alpha val="43137"/>
                    </a:srgbClr>
                  </a:outerShdw>
                </a:effectLst>
              </a:rPr>
              <a:t>And </a:t>
            </a:r>
            <a:r>
              <a:rPr lang="en-US" b="1" dirty="0" smtClean="0">
                <a:effectLst>
                  <a:outerShdw blurRad="38100" dist="38100" dir="2700000" algn="tl">
                    <a:srgbClr val="000000">
                      <a:alpha val="43137"/>
                    </a:srgbClr>
                  </a:outerShdw>
                </a:effectLst>
              </a:rPr>
              <a:t>Roles of </a:t>
            </a:r>
            <a:r>
              <a:rPr lang="en-US" b="1" dirty="0" smtClean="0">
                <a:effectLst>
                  <a:outerShdw blurRad="38100" dist="38100" dir="2700000" algn="tl">
                    <a:srgbClr val="000000">
                      <a:alpha val="43137"/>
                    </a:srgbClr>
                  </a:outerShdw>
                </a:effectLst>
              </a:rPr>
              <a:t>IOT</a:t>
            </a:r>
            <a:br>
              <a:rPr lang="en-US" b="1" dirty="0" smtClean="0">
                <a:effectLst>
                  <a:outerShdw blurRad="38100" dist="38100" dir="2700000" algn="tl">
                    <a:srgbClr val="000000">
                      <a:alpha val="43137"/>
                    </a:srgbClr>
                  </a:outerShdw>
                </a:effectLst>
              </a:rPr>
            </a:br>
            <a:r>
              <a:rPr lang="en-US" b="1" dirty="0" smtClean="0">
                <a:effectLst>
                  <a:outerShdw blurRad="38100" dist="38100" dir="2700000" algn="tl">
                    <a:srgbClr val="000000">
                      <a:alpha val="43137"/>
                    </a:srgbClr>
                  </a:outerShdw>
                </a:effectLst>
              </a:rPr>
              <a:t>in </a:t>
            </a:r>
            <a:r>
              <a:rPr lang="en-US" b="1" dirty="0" smtClean="0">
                <a:solidFill>
                  <a:schemeClr val="bg2">
                    <a:lumMod val="40000"/>
                    <a:lumOff val="60000"/>
                  </a:schemeClr>
                </a:solidFill>
                <a:effectLst>
                  <a:outerShdw blurRad="38100" dist="38100" dir="2700000" algn="tl">
                    <a:srgbClr val="000000">
                      <a:alpha val="43137"/>
                    </a:srgbClr>
                  </a:outerShdw>
                </a:effectLst>
              </a:rPr>
              <a:t>DRONE </a:t>
            </a:r>
            <a:r>
              <a:rPr lang="en-US" b="1" dirty="0" smtClean="0">
                <a:solidFill>
                  <a:schemeClr val="bg2">
                    <a:lumMod val="40000"/>
                    <a:lumOff val="60000"/>
                  </a:schemeClr>
                </a:solidFill>
                <a:effectLst>
                  <a:outerShdw blurRad="38100" dist="38100" dir="2700000" algn="tl">
                    <a:srgbClr val="000000">
                      <a:alpha val="43137"/>
                    </a:srgbClr>
                  </a:outerShdw>
                </a:effectLst>
              </a:rPr>
              <a:t>system</a:t>
            </a:r>
            <a:endParaRPr lang="en-IN" dirty="0">
              <a:solidFill>
                <a:schemeClr val="bg2">
                  <a:lumMod val="40000"/>
                  <a:lumOff val="60000"/>
                </a:schemeClr>
              </a:solidFill>
              <a:effectLst>
                <a:outerShdw blurRad="38100" dist="38100" dir="2700000" algn="tl">
                  <a:srgbClr val="000000">
                    <a:alpha val="43137"/>
                  </a:srgbClr>
                </a:outerShdw>
              </a:effectLst>
            </a:endParaRPr>
          </a:p>
        </p:txBody>
      </p:sp>
      <p:pic>
        <p:nvPicPr>
          <p:cNvPr id="8194" name="Picture 2" descr="Drone Dji Camera - Free vector graphic on Pixabay"/>
          <p:cNvPicPr>
            <a:picLocks noChangeAspect="1" noChangeArrowheads="1"/>
          </p:cNvPicPr>
          <p:nvPr/>
        </p:nvPicPr>
        <p:blipFill>
          <a:blip r:embed="rId2"/>
          <a:srcRect/>
          <a:stretch>
            <a:fillRect/>
          </a:stretch>
        </p:blipFill>
        <p:spPr bwMode="auto">
          <a:xfrm>
            <a:off x="2912423" y="3568748"/>
            <a:ext cx="6081452" cy="3040726"/>
          </a:xfrm>
          <a:prstGeom prst="rect">
            <a:avLst/>
          </a:prstGeom>
          <a:noFill/>
        </p:spPr>
      </p:pic>
    </p:spTree>
    <p:extLst>
      <p:ext uri="{BB962C8B-B14F-4D97-AF65-F5344CB8AC3E}">
        <p14:creationId xmlns:p14="http://schemas.microsoft.com/office/powerpoint/2010/main" xmlns="" val="3241127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7D6B49-6BB1-C8E9-42BE-11A8DCC74CD1}"/>
              </a:ext>
            </a:extLst>
          </p:cNvPr>
          <p:cNvSpPr>
            <a:spLocks noGrp="1"/>
          </p:cNvSpPr>
          <p:nvPr>
            <p:ph type="title"/>
          </p:nvPr>
        </p:nvSpPr>
        <p:spPr>
          <a:xfrm>
            <a:off x="512065" y="429768"/>
            <a:ext cx="4471416" cy="676656"/>
          </a:xfrm>
        </p:spPr>
        <p:txBody>
          <a:bodyPr>
            <a:normAutofit fontScale="90000"/>
          </a:bodyPr>
          <a:lstStyle/>
          <a:p>
            <a:r>
              <a:rPr lang="en-IN" b="1" dirty="0">
                <a:solidFill>
                  <a:schemeClr val="accent2">
                    <a:lumMod val="40000"/>
                    <a:lumOff val="60000"/>
                  </a:schemeClr>
                </a:solidFill>
                <a:effectLst>
                  <a:outerShdw blurRad="38100" dist="38100" dir="2700000" algn="tl">
                    <a:srgbClr val="000000">
                      <a:alpha val="43137"/>
                    </a:srgbClr>
                  </a:outerShdw>
                </a:effectLst>
                <a:latin typeface="Bahnschrift" panose="020B0502040204020203" pitchFamily="34" charset="0"/>
              </a:rPr>
              <a:t>Military drones in action</a:t>
            </a:r>
          </a:p>
        </p:txBody>
      </p:sp>
      <p:sp>
        <p:nvSpPr>
          <p:cNvPr id="4" name="Text Placeholder 3">
            <a:extLst>
              <a:ext uri="{FF2B5EF4-FFF2-40B4-BE49-F238E27FC236}">
                <a16:creationId xmlns:a16="http://schemas.microsoft.com/office/drawing/2014/main" xmlns="" id="{FD70DD01-79BC-5D0E-E664-0FD4298B6AB0}"/>
              </a:ext>
            </a:extLst>
          </p:cNvPr>
          <p:cNvSpPr>
            <a:spLocks noGrp="1"/>
          </p:cNvSpPr>
          <p:nvPr>
            <p:ph type="body" sz="half" idx="2"/>
          </p:nvPr>
        </p:nvSpPr>
        <p:spPr>
          <a:xfrm>
            <a:off x="338329" y="1357270"/>
            <a:ext cx="5330952" cy="4992624"/>
          </a:xfrm>
        </p:spPr>
        <p:txBody>
          <a:bodyPr>
            <a:normAutofit/>
          </a:bodyPr>
          <a:lstStyle/>
          <a:p>
            <a:r>
              <a:rPr lang="en-IN" b="1" i="1" dirty="0" err="1">
                <a:solidFill>
                  <a:schemeClr val="accent2">
                    <a:lumMod val="40000"/>
                    <a:lumOff val="60000"/>
                  </a:schemeClr>
                </a:solidFill>
                <a:effectLst>
                  <a:outerShdw blurRad="38100" dist="38100" dir="2700000" algn="tl">
                    <a:srgbClr val="000000">
                      <a:alpha val="43137"/>
                    </a:srgbClr>
                  </a:outerShdw>
                </a:effectLst>
              </a:rPr>
              <a:t>Bayraktar</a:t>
            </a:r>
            <a:r>
              <a:rPr lang="en-IN" b="1" i="1" dirty="0">
                <a:solidFill>
                  <a:schemeClr val="accent2">
                    <a:lumMod val="40000"/>
                    <a:lumOff val="60000"/>
                  </a:schemeClr>
                </a:solidFill>
                <a:effectLst>
                  <a:outerShdw blurRad="38100" dist="38100" dir="2700000" algn="tl">
                    <a:srgbClr val="000000">
                      <a:alpha val="43137"/>
                    </a:srgbClr>
                  </a:outerShdw>
                </a:effectLst>
              </a:rPr>
              <a:t> TB2 </a:t>
            </a:r>
            <a:r>
              <a:rPr lang="en-IN" dirty="0">
                <a:effectLst>
                  <a:outerShdw blurRad="38100" dist="38100" dir="2700000" algn="tl">
                    <a:srgbClr val="000000">
                      <a:alpha val="43137"/>
                    </a:srgbClr>
                  </a:outerShdw>
                </a:effectLst>
              </a:rPr>
              <a:t>unmanned combat aerial vehicle helped </a:t>
            </a:r>
            <a:r>
              <a:rPr lang="en-IN" b="1" i="1" dirty="0">
                <a:solidFill>
                  <a:schemeClr val="accent2">
                    <a:lumMod val="40000"/>
                    <a:lumOff val="60000"/>
                  </a:schemeClr>
                </a:solidFill>
                <a:effectLst>
                  <a:outerShdw blurRad="38100" dist="38100" dir="2700000" algn="tl">
                    <a:srgbClr val="000000">
                      <a:alpha val="43137"/>
                    </a:srgbClr>
                  </a:outerShdw>
                </a:effectLst>
              </a:rPr>
              <a:t>Ukrainians</a:t>
            </a:r>
            <a:r>
              <a:rPr lang="en-IN" dirty="0">
                <a:effectLst>
                  <a:outerShdw blurRad="38100" dist="38100" dir="2700000" algn="tl">
                    <a:srgbClr val="000000">
                      <a:alpha val="43137"/>
                    </a:srgbClr>
                  </a:outerShdw>
                </a:effectLst>
              </a:rPr>
              <a:t> in their fight is the </a:t>
            </a:r>
            <a:r>
              <a:rPr lang="en-IN" dirty="0" err="1">
                <a:effectLst>
                  <a:outerShdw blurRad="38100" dist="38100" dir="2700000" algn="tl">
                    <a:srgbClr val="000000">
                      <a:alpha val="43137"/>
                    </a:srgbClr>
                  </a:outerShdw>
                </a:effectLst>
              </a:rPr>
              <a:t>Bayraktar</a:t>
            </a:r>
            <a:r>
              <a:rPr lang="en-IN" dirty="0">
                <a:effectLst>
                  <a:outerShdw blurRad="38100" dist="38100" dir="2700000" algn="tl">
                    <a:srgbClr val="000000">
                      <a:alpha val="43137"/>
                    </a:srgbClr>
                  </a:outerShdw>
                </a:effectLst>
              </a:rPr>
              <a:t> TB2 unmanned combat aerial vehicle - a Turkish-made drone that can carry small anti-</a:t>
            </a:r>
            <a:r>
              <a:rPr lang="en-IN" dirty="0" err="1">
                <a:effectLst>
                  <a:outerShdw blurRad="38100" dist="38100" dir="2700000" algn="tl">
                    <a:srgbClr val="000000">
                      <a:alpha val="43137"/>
                    </a:srgbClr>
                  </a:outerShdw>
                </a:effectLst>
              </a:rPr>
              <a:t>armor</a:t>
            </a:r>
            <a:r>
              <a:rPr lang="en-IN" dirty="0">
                <a:effectLst>
                  <a:outerShdw blurRad="38100" dist="38100" dir="2700000" algn="tl">
                    <a:srgbClr val="000000">
                      <a:alpha val="43137"/>
                    </a:srgbClr>
                  </a:outerShdw>
                </a:effectLst>
              </a:rPr>
              <a:t> weapons</a:t>
            </a:r>
            <a:r>
              <a:rPr lang="en-IN" dirty="0" smtClean="0">
                <a:effectLst>
                  <a:outerShdw blurRad="38100" dist="38100" dir="2700000" algn="tl">
                    <a:srgbClr val="000000">
                      <a:alpha val="43137"/>
                    </a:srgbClr>
                  </a:outerShdw>
                </a:effectLst>
              </a:rPr>
              <a:t>.</a:t>
            </a:r>
          </a:p>
          <a:p>
            <a:endParaRPr lang="en-IN" dirty="0" smtClean="0">
              <a:effectLst>
                <a:outerShdw blurRad="38100" dist="38100" dir="2700000" algn="tl">
                  <a:srgbClr val="000000">
                    <a:alpha val="43137"/>
                  </a:srgbClr>
                </a:outerShdw>
              </a:effectLst>
            </a:endParaRPr>
          </a:p>
          <a:p>
            <a:endParaRPr lang="en-IN" dirty="0" smtClean="0">
              <a:effectLst>
                <a:outerShdw blurRad="38100" dist="38100" dir="2700000" algn="tl">
                  <a:srgbClr val="000000">
                    <a:alpha val="43137"/>
                  </a:srgbClr>
                </a:outerShdw>
              </a:effectLst>
            </a:endParaRPr>
          </a:p>
          <a:p>
            <a:endParaRPr lang="en-IN" dirty="0">
              <a:effectLst>
                <a:outerShdw blurRad="38100" dist="38100" dir="2700000" algn="tl">
                  <a:srgbClr val="000000">
                    <a:alpha val="43137"/>
                  </a:srgbClr>
                </a:outerShdw>
              </a:effectLst>
            </a:endParaRPr>
          </a:p>
          <a:p>
            <a:r>
              <a:rPr lang="en-IN" b="1" i="1" dirty="0">
                <a:solidFill>
                  <a:schemeClr val="accent2">
                    <a:lumMod val="40000"/>
                    <a:lumOff val="60000"/>
                  </a:schemeClr>
                </a:solidFill>
              </a:rPr>
              <a:t>The Imperial Eagle </a:t>
            </a:r>
            <a:r>
              <a:rPr lang="en-IN" dirty="0"/>
              <a:t>is an Indian light-weight mini-UAV developed by the Aeronautical Development Establishment, National Aerospace Laboratories and supported by private vendors. Its primary users are the National Security Guard(NSG) and the military services</a:t>
            </a:r>
            <a:endParaRPr lang="en-IN" dirty="0">
              <a:effectLst>
                <a:outerShdw blurRad="38100" dist="38100" dir="2700000" algn="tl">
                  <a:srgbClr val="000000">
                    <a:alpha val="43137"/>
                  </a:srgbClr>
                </a:outerShdw>
              </a:effectLst>
            </a:endParaRPr>
          </a:p>
        </p:txBody>
      </p:sp>
      <p:pic>
        <p:nvPicPr>
          <p:cNvPr id="8" name="Picture 7">
            <a:extLst>
              <a:ext uri="{FF2B5EF4-FFF2-40B4-BE49-F238E27FC236}">
                <a16:creationId xmlns:a16="http://schemas.microsoft.com/office/drawing/2014/main" xmlns="" id="{F7385536-4E2B-F7A0-7189-80F86DF24A2E}"/>
              </a:ext>
            </a:extLst>
          </p:cNvPr>
          <p:cNvPicPr>
            <a:picLocks noChangeAspect="1"/>
          </p:cNvPicPr>
          <p:nvPr/>
        </p:nvPicPr>
        <p:blipFill>
          <a:blip r:embed="rId2"/>
          <a:stretch>
            <a:fillRect/>
          </a:stretch>
        </p:blipFill>
        <p:spPr>
          <a:xfrm>
            <a:off x="7087376" y="3486731"/>
            <a:ext cx="3940016" cy="2955012"/>
          </a:xfrm>
          <a:prstGeom prst="rect">
            <a:avLst/>
          </a:prstGeom>
        </p:spPr>
      </p:pic>
      <p:pic>
        <p:nvPicPr>
          <p:cNvPr id="2052" name="Picture 4" descr="Ukraine considers buying 48 Bayraktar TB2 drones from Turkey | Daily Sabah"/>
          <p:cNvPicPr>
            <a:picLocks noGrp="1" noChangeAspect="1" noChangeArrowheads="1"/>
          </p:cNvPicPr>
          <p:nvPr>
            <p:ph type="pic" idx="1"/>
          </p:nvPr>
        </p:nvPicPr>
        <p:blipFill>
          <a:blip r:embed="rId3" cstate="print"/>
          <a:srcRect t="6325" b="6325"/>
          <a:stretch>
            <a:fillRect/>
          </a:stretch>
        </p:blipFill>
        <p:spPr bwMode="auto">
          <a:xfrm>
            <a:off x="6877809" y="531883"/>
            <a:ext cx="4336416" cy="2525215"/>
          </a:xfrm>
          <a:prstGeom prst="rect">
            <a:avLst/>
          </a:prstGeom>
          <a:noFill/>
        </p:spPr>
      </p:pic>
    </p:spTree>
    <p:extLst>
      <p:ext uri="{BB962C8B-B14F-4D97-AF65-F5344CB8AC3E}">
        <p14:creationId xmlns:p14="http://schemas.microsoft.com/office/powerpoint/2010/main" xmlns="" val="3474239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108386-51D1-4142-EAFC-495E040532CC}"/>
              </a:ext>
            </a:extLst>
          </p:cNvPr>
          <p:cNvSpPr>
            <a:spLocks noGrp="1"/>
          </p:cNvSpPr>
          <p:nvPr>
            <p:ph type="title"/>
          </p:nvPr>
        </p:nvSpPr>
        <p:spPr>
          <a:xfrm>
            <a:off x="685800" y="384048"/>
            <a:ext cx="5852160" cy="795528"/>
          </a:xfrm>
        </p:spPr>
        <p:txBody>
          <a:bodyPr/>
          <a:lstStyle/>
          <a:p>
            <a:r>
              <a:rPr lang="en-IN" b="1" dirty="0">
                <a:solidFill>
                  <a:schemeClr val="accent2">
                    <a:lumMod val="40000"/>
                    <a:lumOff val="60000"/>
                  </a:schemeClr>
                </a:solidFill>
                <a:effectLst>
                  <a:outerShdw blurRad="38100" dist="38100" dir="2700000" algn="tl">
                    <a:srgbClr val="000000">
                      <a:alpha val="43137"/>
                    </a:srgbClr>
                  </a:outerShdw>
                </a:effectLst>
                <a:latin typeface="Bahnschrift" panose="020B0502040204020203" pitchFamily="34" charset="0"/>
              </a:rPr>
              <a:t>Looking Back: Drones In India</a:t>
            </a:r>
            <a:endParaRPr lang="en-IN" dirty="0">
              <a:solidFill>
                <a:schemeClr val="accent2">
                  <a:lumMod val="40000"/>
                  <a:lumOff val="60000"/>
                </a:schemeClr>
              </a:solidFill>
              <a:effectLst>
                <a:outerShdw blurRad="38100" dist="38100" dir="2700000" algn="tl">
                  <a:srgbClr val="000000">
                    <a:alpha val="43137"/>
                  </a:srgbClr>
                </a:outerShdw>
              </a:effectLst>
              <a:latin typeface="Bahnschrift" panose="020B0502040204020203" pitchFamily="34" charset="0"/>
            </a:endParaRPr>
          </a:p>
        </p:txBody>
      </p:sp>
      <p:pic>
        <p:nvPicPr>
          <p:cNvPr id="6" name="Picture Placeholder 5">
            <a:extLst>
              <a:ext uri="{FF2B5EF4-FFF2-40B4-BE49-F238E27FC236}">
                <a16:creationId xmlns:a16="http://schemas.microsoft.com/office/drawing/2014/main" xmlns="" id="{0FCE68A5-4562-7059-E553-551E374A7031}"/>
              </a:ext>
            </a:extLst>
          </p:cNvPr>
          <p:cNvPicPr>
            <a:picLocks noGrp="1" noChangeAspect="1"/>
          </p:cNvPicPr>
          <p:nvPr>
            <p:ph type="pic" idx="1"/>
          </p:nvPr>
        </p:nvPicPr>
        <p:blipFill rotWithShape="1">
          <a:blip r:embed="rId2">
            <a:extLst>
              <a:ext uri="{28A0092B-C50C-407E-A947-70E740481C1C}">
                <a14:useLocalDpi xmlns:a14="http://schemas.microsoft.com/office/drawing/2010/main" xmlns="" val="0"/>
              </a:ext>
            </a:extLst>
          </a:blip>
          <a:srcRect l="182" r="3646"/>
          <a:stretch/>
        </p:blipFill>
        <p:spPr>
          <a:xfrm>
            <a:off x="7441935" y="559823"/>
            <a:ext cx="4180996" cy="2695440"/>
          </a:xfrm>
        </p:spPr>
      </p:pic>
      <p:sp>
        <p:nvSpPr>
          <p:cNvPr id="4" name="Text Placeholder 3">
            <a:extLst>
              <a:ext uri="{FF2B5EF4-FFF2-40B4-BE49-F238E27FC236}">
                <a16:creationId xmlns:a16="http://schemas.microsoft.com/office/drawing/2014/main" xmlns="" id="{FD054F0D-178B-43E6-A798-167DA4781DB8}"/>
              </a:ext>
            </a:extLst>
          </p:cNvPr>
          <p:cNvSpPr>
            <a:spLocks noGrp="1"/>
          </p:cNvSpPr>
          <p:nvPr>
            <p:ph type="body" sz="half" idx="2"/>
          </p:nvPr>
        </p:nvSpPr>
        <p:spPr>
          <a:xfrm>
            <a:off x="557784" y="1371600"/>
            <a:ext cx="6400800" cy="5102352"/>
          </a:xfrm>
        </p:spPr>
        <p:txBody>
          <a:bodyPr>
            <a:normAutofit fontScale="92500" lnSpcReduction="10000"/>
          </a:bodyPr>
          <a:lstStyle/>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The Indian Army was the first to acquire unmanned aerial vehicles or UAVs in the late 1990s from Israel, and the Indian Air Force and Navy followed suit.</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India first used military drones during the 1999 Kargil war with Pakistan. At first, the Indian Air Force deployed manned English aircraft for photo reconnaissance along the Line of Control, but this system proved highly inefficient and strategically weak over the mountainous Kargil terrain.</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After India lost a Canberra PR57 to Pakistani infrared homing missiles, Israel discreetly supplied the Indian Air Force with the </a:t>
            </a:r>
            <a:r>
              <a:rPr lang="en-IN" b="1" i="1" dirty="0">
                <a:solidFill>
                  <a:schemeClr val="accent2">
                    <a:lumMod val="40000"/>
                    <a:lumOff val="60000"/>
                  </a:schemeClr>
                </a:solidFill>
                <a:effectLst>
                  <a:outerShdw blurRad="38100" dist="38100" dir="2700000" algn="tl">
                    <a:srgbClr val="000000">
                      <a:alpha val="43137"/>
                    </a:srgbClr>
                  </a:outerShdw>
                </a:effectLst>
              </a:rPr>
              <a:t>IAI Heron and Searcher drones</a:t>
            </a:r>
            <a:r>
              <a:rPr lang="en-IN" dirty="0">
                <a:effectLst>
                  <a:outerShdw blurRad="38100" dist="38100" dir="2700000" algn="tl">
                    <a:srgbClr val="000000">
                      <a:alpha val="43137"/>
                    </a:srgbClr>
                  </a:outerShdw>
                </a:effectLst>
              </a:rPr>
              <a:t>, which were useful for acquiring target information along the Line of Control.</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Since Kargil, India has procured numerous Israeli military unmanned aircraft. In 2009, the Indian Air Force purchased 10 </a:t>
            </a:r>
            <a:r>
              <a:rPr lang="en-IN" dirty="0" err="1">
                <a:effectLst>
                  <a:outerShdw blurRad="38100" dist="38100" dir="2700000" algn="tl">
                    <a:srgbClr val="000000">
                      <a:alpha val="43137"/>
                    </a:srgbClr>
                  </a:outerShdw>
                </a:effectLst>
              </a:rPr>
              <a:t>Harops</a:t>
            </a:r>
            <a:r>
              <a:rPr lang="en-IN" dirty="0">
                <a:effectLst>
                  <a:outerShdw blurRad="38100" dist="38100" dir="2700000" algn="tl">
                    <a:srgbClr val="000000">
                      <a:alpha val="43137"/>
                    </a:srgbClr>
                  </a:outerShdw>
                </a:effectLst>
              </a:rPr>
              <a:t> in a $100 million contract with Israel Aerospace Industries.</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In 2013, the Indian Air Force made a $280 million deal with Israel Aerospace Industries for a new series of Heron medium-altitude, long-endurance drones.</a:t>
            </a:r>
          </a:p>
          <a:p>
            <a:pPr marL="285750" indent="-285750">
              <a:buFont typeface="Arial" panose="020B0604020202020204" pitchFamily="34" charset="0"/>
              <a:buChar char="•"/>
            </a:pPr>
            <a:endParaRPr lang="en-IN" dirty="0">
              <a:effectLst>
                <a:outerShdw blurRad="38100" dist="38100" dir="2700000" algn="tl">
                  <a:srgbClr val="000000">
                    <a:alpha val="43137"/>
                  </a:srgbClr>
                </a:outerShdw>
              </a:effectLst>
            </a:endParaRPr>
          </a:p>
        </p:txBody>
      </p:sp>
      <p:pic>
        <p:nvPicPr>
          <p:cNvPr id="9" name="Picture 8">
            <a:extLst>
              <a:ext uri="{FF2B5EF4-FFF2-40B4-BE49-F238E27FC236}">
                <a16:creationId xmlns:a16="http://schemas.microsoft.com/office/drawing/2014/main" xmlns="" id="{736AF945-4DAB-518A-0372-E10860666DA3}"/>
              </a:ext>
            </a:extLst>
          </p:cNvPr>
          <p:cNvPicPr>
            <a:picLocks noChangeAspect="1"/>
          </p:cNvPicPr>
          <p:nvPr/>
        </p:nvPicPr>
        <p:blipFill>
          <a:blip r:embed="rId3"/>
          <a:stretch>
            <a:fillRect/>
          </a:stretch>
        </p:blipFill>
        <p:spPr>
          <a:xfrm>
            <a:off x="7225919" y="3602737"/>
            <a:ext cx="4613029" cy="2596895"/>
          </a:xfrm>
          <a:prstGeom prst="rect">
            <a:avLst/>
          </a:prstGeom>
        </p:spPr>
      </p:pic>
    </p:spTree>
    <p:extLst>
      <p:ext uri="{BB962C8B-B14F-4D97-AF65-F5344CB8AC3E}">
        <p14:creationId xmlns:p14="http://schemas.microsoft.com/office/powerpoint/2010/main" xmlns="" val="1335978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607" y="259306"/>
            <a:ext cx="5073556" cy="948519"/>
          </a:xfrm>
        </p:spPr>
        <p:txBody>
          <a:bodyPr>
            <a:normAutofit fontScale="90000"/>
          </a:bodyPr>
          <a:lstStyle/>
          <a:p>
            <a:r>
              <a:rPr lang="en-IN" b="1" dirty="0" smtClean="0">
                <a:solidFill>
                  <a:schemeClr val="accent2">
                    <a:lumMod val="40000"/>
                    <a:lumOff val="60000"/>
                  </a:schemeClr>
                </a:solidFill>
                <a:effectLst>
                  <a:outerShdw blurRad="38100" dist="38100" dir="2700000" algn="tl">
                    <a:srgbClr val="000000">
                      <a:alpha val="43137"/>
                    </a:srgbClr>
                  </a:outerShdw>
                </a:effectLst>
                <a:latin typeface="Bahnschrift" pitchFamily="34" charset="0"/>
              </a:rPr>
              <a:t>Cybersecurity </a:t>
            </a:r>
            <a:r>
              <a:rPr lang="en-IN" b="1" dirty="0" smtClean="0">
                <a:solidFill>
                  <a:schemeClr val="accent2">
                    <a:lumMod val="40000"/>
                    <a:lumOff val="60000"/>
                  </a:schemeClr>
                </a:solidFill>
                <a:effectLst>
                  <a:outerShdw blurRad="38100" dist="38100" dir="2700000" algn="tl">
                    <a:srgbClr val="000000">
                      <a:alpha val="43137"/>
                    </a:srgbClr>
                  </a:outerShdw>
                </a:effectLst>
                <a:latin typeface="Bahnschrift" pitchFamily="34" charset="0"/>
              </a:rPr>
              <a:t>and Drones</a:t>
            </a:r>
            <a:br>
              <a:rPr lang="en-IN" b="1" dirty="0" smtClean="0">
                <a:solidFill>
                  <a:schemeClr val="accent2">
                    <a:lumMod val="40000"/>
                    <a:lumOff val="60000"/>
                  </a:schemeClr>
                </a:solidFill>
                <a:effectLst>
                  <a:outerShdw blurRad="38100" dist="38100" dir="2700000" algn="tl">
                    <a:srgbClr val="000000">
                      <a:alpha val="43137"/>
                    </a:srgbClr>
                  </a:outerShdw>
                </a:effectLst>
                <a:latin typeface="Bahnschrift" pitchFamily="34" charset="0"/>
              </a:rPr>
            </a:br>
            <a:endParaRPr lang="en-IN" dirty="0">
              <a:solidFill>
                <a:schemeClr val="accent2">
                  <a:lumMod val="40000"/>
                  <a:lumOff val="60000"/>
                </a:schemeClr>
              </a:solidFill>
              <a:effectLst>
                <a:outerShdw blurRad="38100" dist="38100" dir="2700000" algn="tl">
                  <a:srgbClr val="000000">
                    <a:alpha val="43137"/>
                  </a:srgbClr>
                </a:outerShdw>
              </a:effectLst>
              <a:latin typeface="Bahnschrift" pitchFamily="34" charset="0"/>
            </a:endParaRPr>
          </a:p>
        </p:txBody>
      </p:sp>
      <p:sp>
        <p:nvSpPr>
          <p:cNvPr id="4" name="Text Placeholder 3"/>
          <p:cNvSpPr>
            <a:spLocks noGrp="1"/>
          </p:cNvSpPr>
          <p:nvPr>
            <p:ph type="body" sz="half" idx="2"/>
          </p:nvPr>
        </p:nvSpPr>
        <p:spPr>
          <a:xfrm>
            <a:off x="450376" y="996286"/>
            <a:ext cx="5882185" cy="5472753"/>
          </a:xfrm>
        </p:spPr>
        <p:txBody>
          <a:bodyPr>
            <a:noAutofit/>
          </a:bodyPr>
          <a:lstStyle/>
          <a:p>
            <a:r>
              <a:rPr lang="en-IN" b="1" dirty="0" smtClean="0"/>
              <a:t>The Cybersecurity Threat of Drones</a:t>
            </a:r>
          </a:p>
          <a:p>
            <a:r>
              <a:rPr lang="en-IN" b="1" dirty="0" smtClean="0"/>
              <a:t>GPS spoofing. </a:t>
            </a:r>
            <a:r>
              <a:rPr lang="en-IN" dirty="0" smtClean="0"/>
              <a:t>A way to take control of a drone. Attackers feed drones with false GPS coordinates and take full control of the platform. </a:t>
            </a:r>
          </a:p>
          <a:p>
            <a:r>
              <a:rPr lang="en-IN" b="1" dirty="0" smtClean="0"/>
              <a:t>Downlink intercept.</a:t>
            </a:r>
            <a:r>
              <a:rPr lang="en-IN" dirty="0" smtClean="0"/>
              <a:t> Allows a criminal accessing all transmitted data between the drone and the controller. Since the majority of commercial drones systems interact with their base using unencrypted communication channels, they can become vulnerable to exploitation by a cyber criminal who can intercept and have access to sensitive data drone exchanges with the base such as pictures, videos, and flight paths.</a:t>
            </a:r>
          </a:p>
          <a:p>
            <a:r>
              <a:rPr lang="en-IN" b="1" dirty="0" smtClean="0"/>
              <a:t>Data exploitation</a:t>
            </a:r>
            <a:r>
              <a:rPr lang="en-IN" dirty="0" smtClean="0"/>
              <a:t>. Critical infrastructure is protected in the terms of digital and physical security. </a:t>
            </a:r>
            <a:r>
              <a:rPr lang="en-IN" dirty="0" smtClean="0"/>
              <a:t>points</a:t>
            </a:r>
            <a:r>
              <a:rPr lang="en-IN" dirty="0" smtClean="0"/>
              <a:t>, unsecured networks, and devices,</a:t>
            </a:r>
          </a:p>
          <a:p>
            <a:endParaRPr lang="en-IN" dirty="0"/>
          </a:p>
        </p:txBody>
      </p:sp>
      <p:pic>
        <p:nvPicPr>
          <p:cNvPr id="29704" name="Picture 8" descr="Cybersecurity-and-Drones-How-to-Address-the-Security-Threats"/>
          <p:cNvPicPr>
            <a:picLocks noGrp="1" noChangeAspect="1" noChangeArrowheads="1"/>
          </p:cNvPicPr>
          <p:nvPr>
            <p:ph type="pic" idx="1"/>
          </p:nvPr>
        </p:nvPicPr>
        <p:blipFill>
          <a:blip r:embed="rId2"/>
          <a:srcRect t="3251" b="3251"/>
          <a:stretch>
            <a:fillRect/>
          </a:stretch>
        </p:blipFill>
        <p:spPr bwMode="auto">
          <a:xfrm>
            <a:off x="6659943" y="2101756"/>
            <a:ext cx="5293836" cy="2784142"/>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914" y="163774"/>
            <a:ext cx="5128146" cy="1020170"/>
          </a:xfrm>
        </p:spPr>
        <p:txBody>
          <a:bodyPr/>
          <a:lstStyle/>
          <a:p>
            <a:r>
              <a:rPr lang="en-IN" b="1" dirty="0" smtClean="0">
                <a:solidFill>
                  <a:schemeClr val="accent2">
                    <a:lumMod val="40000"/>
                    <a:lumOff val="60000"/>
                  </a:schemeClr>
                </a:solidFill>
                <a:effectLst>
                  <a:outerShdw blurRad="38100" dist="38100" dir="2700000" algn="tl">
                    <a:srgbClr val="000000">
                      <a:alpha val="43137"/>
                    </a:srgbClr>
                  </a:outerShdw>
                </a:effectLst>
                <a:latin typeface="Bahnschrift" pitchFamily="34" charset="0"/>
              </a:rPr>
              <a:t>How to Mitigate the Threat</a:t>
            </a:r>
            <a:br>
              <a:rPr lang="en-IN" b="1" dirty="0" smtClean="0">
                <a:solidFill>
                  <a:schemeClr val="accent2">
                    <a:lumMod val="40000"/>
                    <a:lumOff val="60000"/>
                  </a:schemeClr>
                </a:solidFill>
                <a:effectLst>
                  <a:outerShdw blurRad="38100" dist="38100" dir="2700000" algn="tl">
                    <a:srgbClr val="000000">
                      <a:alpha val="43137"/>
                    </a:srgbClr>
                  </a:outerShdw>
                </a:effectLst>
                <a:latin typeface="Bahnschrift" pitchFamily="34" charset="0"/>
              </a:rPr>
            </a:br>
            <a:endParaRPr lang="en-IN" dirty="0">
              <a:solidFill>
                <a:schemeClr val="accent2">
                  <a:lumMod val="40000"/>
                  <a:lumOff val="60000"/>
                </a:schemeClr>
              </a:solidFill>
              <a:effectLst>
                <a:outerShdw blurRad="38100" dist="38100" dir="2700000" algn="tl">
                  <a:srgbClr val="000000">
                    <a:alpha val="43137"/>
                  </a:srgbClr>
                </a:outerShdw>
              </a:effectLst>
              <a:latin typeface="Bahnschrift" pitchFamily="34" charset="0"/>
            </a:endParaRPr>
          </a:p>
        </p:txBody>
      </p:sp>
      <p:sp>
        <p:nvSpPr>
          <p:cNvPr id="4" name="Text Placeholder 3"/>
          <p:cNvSpPr>
            <a:spLocks noGrp="1"/>
          </p:cNvSpPr>
          <p:nvPr>
            <p:ph type="body" sz="half" idx="2"/>
          </p:nvPr>
        </p:nvSpPr>
        <p:spPr>
          <a:xfrm>
            <a:off x="286603" y="982638"/>
            <a:ext cx="6168788" cy="5581935"/>
          </a:xfrm>
        </p:spPr>
        <p:txBody>
          <a:bodyPr>
            <a:normAutofit fontScale="92500"/>
          </a:bodyPr>
          <a:lstStyle/>
          <a:p>
            <a:r>
              <a:rPr lang="en-IN" b="1" dirty="0" smtClean="0">
                <a:effectLst>
                  <a:outerShdw blurRad="38100" dist="38100" dir="2700000" algn="tl">
                    <a:srgbClr val="000000">
                      <a:alpha val="43137"/>
                    </a:srgbClr>
                  </a:outerShdw>
                </a:effectLst>
              </a:rPr>
              <a:t>To mitigate the cybersecurity risks posed by the drones, we need to consider the following:</a:t>
            </a:r>
          </a:p>
          <a:p>
            <a:pPr>
              <a:buFont typeface="Arial" pitchFamily="34" charset="0"/>
              <a:buChar char="•"/>
            </a:pPr>
            <a:r>
              <a:rPr lang="en-IN" dirty="0" smtClean="0">
                <a:effectLst>
                  <a:outerShdw blurRad="38100" dist="38100" dir="2700000" algn="tl">
                    <a:srgbClr val="000000">
                      <a:alpha val="43137"/>
                    </a:srgbClr>
                  </a:outerShdw>
                </a:effectLst>
              </a:rPr>
              <a:t>How to secure the platform and the data exchanged</a:t>
            </a:r>
          </a:p>
          <a:p>
            <a:pPr>
              <a:buFont typeface="Arial" pitchFamily="34" charset="0"/>
              <a:buChar char="•"/>
            </a:pPr>
            <a:r>
              <a:rPr lang="en-IN" dirty="0" smtClean="0">
                <a:effectLst>
                  <a:outerShdw blurRad="38100" dist="38100" dir="2700000" algn="tl">
                    <a:srgbClr val="000000">
                      <a:alpha val="43137"/>
                    </a:srgbClr>
                  </a:outerShdw>
                </a:effectLst>
              </a:rPr>
              <a:t>How to counter drone </a:t>
            </a:r>
            <a:r>
              <a:rPr lang="en-IN" dirty="0" smtClean="0">
                <a:effectLst>
                  <a:outerShdw blurRad="38100" dist="38100" dir="2700000" algn="tl">
                    <a:srgbClr val="000000">
                      <a:alpha val="43137"/>
                    </a:srgbClr>
                  </a:outerShdw>
                </a:effectLst>
              </a:rPr>
              <a:t>platforms</a:t>
            </a:r>
          </a:p>
          <a:p>
            <a:pPr>
              <a:buFont typeface="Arial" pitchFamily="34" charset="0"/>
              <a:buChar char="•"/>
            </a:pPr>
            <a:endParaRPr lang="en-IN" dirty="0" smtClean="0">
              <a:effectLst>
                <a:outerShdw blurRad="38100" dist="38100" dir="2700000" algn="tl">
                  <a:srgbClr val="000000">
                    <a:alpha val="43137"/>
                  </a:srgbClr>
                </a:outerShdw>
              </a:effectLst>
            </a:endParaRPr>
          </a:p>
          <a:p>
            <a:r>
              <a:rPr lang="en-IN" b="1" dirty="0" smtClean="0"/>
              <a:t>Securing Drones</a:t>
            </a:r>
          </a:p>
          <a:p>
            <a:r>
              <a:rPr lang="en-IN" dirty="0" smtClean="0"/>
              <a:t> </a:t>
            </a:r>
            <a:r>
              <a:rPr lang="en-IN" dirty="0" err="1" smtClean="0"/>
              <a:t>Kaspersky</a:t>
            </a:r>
            <a:r>
              <a:rPr lang="en-IN" dirty="0" smtClean="0"/>
              <a:t> proposes </a:t>
            </a:r>
            <a:r>
              <a:rPr lang="en-IN" dirty="0" smtClean="0"/>
              <a:t>some useful tips:</a:t>
            </a:r>
          </a:p>
          <a:p>
            <a:pPr>
              <a:buFont typeface="Arial" pitchFamily="34" charset="0"/>
              <a:buChar char="•"/>
            </a:pPr>
            <a:r>
              <a:rPr lang="en-IN" dirty="0" smtClean="0"/>
              <a:t>Update the drone’s firmware and apply a manufacturer’s patches.</a:t>
            </a:r>
          </a:p>
          <a:p>
            <a:pPr>
              <a:buFont typeface="Arial" pitchFamily="34" charset="0"/>
              <a:buChar char="•"/>
            </a:pPr>
            <a:r>
              <a:rPr lang="en-IN" dirty="0" smtClean="0"/>
              <a:t>Use strong passwords for the base station application.</a:t>
            </a:r>
          </a:p>
          <a:p>
            <a:pPr>
              <a:buFont typeface="Arial" pitchFamily="34" charset="0"/>
              <a:buChar char="•"/>
            </a:pPr>
            <a:r>
              <a:rPr lang="en-IN" dirty="0" smtClean="0"/>
              <a:t>Use updated anti-virus software for your drone controller device.</a:t>
            </a:r>
          </a:p>
          <a:p>
            <a:pPr>
              <a:buFont typeface="Arial" pitchFamily="34" charset="0"/>
              <a:buChar char="•"/>
            </a:pPr>
            <a:r>
              <a:rPr lang="en-IN" dirty="0" smtClean="0"/>
              <a:t>Subscribe to a VPN service to encrypt your connection.</a:t>
            </a:r>
          </a:p>
          <a:p>
            <a:pPr>
              <a:buFont typeface="Arial" pitchFamily="34" charset="0"/>
              <a:buChar char="•"/>
            </a:pPr>
            <a:r>
              <a:rPr lang="en-IN" dirty="0" smtClean="0"/>
              <a:t>Limit the number of devices that can connect to the base station.</a:t>
            </a:r>
          </a:p>
          <a:p>
            <a:pPr>
              <a:buFont typeface="Arial" pitchFamily="34" charset="0"/>
              <a:buChar char="•"/>
            </a:pPr>
            <a:r>
              <a:rPr lang="en-IN" dirty="0" smtClean="0"/>
              <a:t>Use the “Return to Home” (RTH) mode to ensure drone recovery from a hijack situation.</a:t>
            </a:r>
          </a:p>
          <a:p>
            <a:endParaRPr lang="en-IN" dirty="0" smtClean="0">
              <a:effectLst>
                <a:outerShdw blurRad="38100" dist="38100" dir="2700000" algn="tl">
                  <a:srgbClr val="000000">
                    <a:alpha val="43137"/>
                  </a:srgbClr>
                </a:outerShdw>
              </a:effectLst>
            </a:endParaRPr>
          </a:p>
          <a:p>
            <a:endParaRPr lang="en-IN" dirty="0">
              <a:effectLst>
                <a:outerShdw blurRad="38100" dist="38100" dir="2700000" algn="tl">
                  <a:srgbClr val="000000">
                    <a:alpha val="43137"/>
                  </a:srgbClr>
                </a:outerShdw>
              </a:effectLst>
            </a:endParaRPr>
          </a:p>
        </p:txBody>
      </p:sp>
      <p:pic>
        <p:nvPicPr>
          <p:cNvPr id="30722" name="Picture 2" descr="Premium Vector | No drones city banner template. regulation of unmanned  aerial vehicles sky delivery. law ban aircraft privacy protection. private  zone information security. polygonal illustration."/>
          <p:cNvPicPr>
            <a:picLocks noGrp="1" noChangeAspect="1" noChangeArrowheads="1"/>
          </p:cNvPicPr>
          <p:nvPr>
            <p:ph type="pic" idx="1"/>
          </p:nvPr>
        </p:nvPicPr>
        <p:blipFill>
          <a:blip r:embed="rId2" cstate="print"/>
          <a:srcRect l="1053" r="1053"/>
          <a:stretch>
            <a:fillRect/>
          </a:stretch>
        </p:blipFill>
        <p:spPr bwMode="auto">
          <a:xfrm>
            <a:off x="6318913" y="1323834"/>
            <a:ext cx="5695666" cy="3636402"/>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756" y="0"/>
            <a:ext cx="2562367" cy="747215"/>
          </a:xfrm>
        </p:spPr>
        <p:txBody>
          <a:bodyPr/>
          <a:lstStyle/>
          <a:p>
            <a:r>
              <a:rPr lang="en-IN" b="1" dirty="0" smtClean="0">
                <a:solidFill>
                  <a:schemeClr val="accent2">
                    <a:lumMod val="40000"/>
                    <a:lumOff val="60000"/>
                  </a:schemeClr>
                </a:solidFill>
                <a:effectLst>
                  <a:outerShdw blurRad="38100" dist="38100" dir="2700000" algn="tl">
                    <a:srgbClr val="000000">
                      <a:alpha val="43137"/>
                    </a:srgbClr>
                  </a:outerShdw>
                </a:effectLst>
                <a:latin typeface="Bahnschrift" pitchFamily="34" charset="0"/>
              </a:rPr>
              <a:t>Conclusion</a:t>
            </a:r>
            <a:endParaRPr lang="en-IN" b="1" dirty="0">
              <a:solidFill>
                <a:schemeClr val="accent2">
                  <a:lumMod val="40000"/>
                  <a:lumOff val="60000"/>
                </a:schemeClr>
              </a:solidFill>
              <a:effectLst>
                <a:outerShdw blurRad="38100" dist="38100" dir="2700000" algn="tl">
                  <a:srgbClr val="000000">
                    <a:alpha val="43137"/>
                  </a:srgbClr>
                </a:outerShdw>
              </a:effectLst>
              <a:latin typeface="Bahnschrift" pitchFamily="34" charset="0"/>
            </a:endParaRPr>
          </a:p>
        </p:txBody>
      </p:sp>
      <p:sp>
        <p:nvSpPr>
          <p:cNvPr id="4" name="Text Placeholder 3"/>
          <p:cNvSpPr>
            <a:spLocks noGrp="1"/>
          </p:cNvSpPr>
          <p:nvPr>
            <p:ph type="body" sz="half" idx="2"/>
          </p:nvPr>
        </p:nvSpPr>
        <p:spPr>
          <a:xfrm>
            <a:off x="423081" y="866633"/>
            <a:ext cx="5581933" cy="5991367"/>
          </a:xfrm>
        </p:spPr>
        <p:txBody>
          <a:bodyPr>
            <a:noAutofit/>
          </a:bodyPr>
          <a:lstStyle/>
          <a:p>
            <a:r>
              <a:rPr lang="en-IN" sz="1600" b="1" dirty="0" smtClean="0">
                <a:effectLst>
                  <a:outerShdw blurRad="38100" dist="38100" dir="2700000" algn="tl">
                    <a:srgbClr val="000000">
                      <a:alpha val="43137"/>
                    </a:srgbClr>
                  </a:outerShdw>
                </a:effectLst>
              </a:rPr>
              <a:t> Drones are becoming commonplace in both the commercial and non-profits sectors. In the near future their use will be even more widespread</a:t>
            </a:r>
            <a:r>
              <a:rPr lang="en-IN" sz="1600" b="1" dirty="0" smtClean="0">
                <a:effectLst>
                  <a:outerShdw blurRad="38100" dist="38100" dir="2700000" algn="tl">
                    <a:srgbClr val="000000">
                      <a:alpha val="43137"/>
                    </a:srgbClr>
                  </a:outerShdw>
                </a:effectLst>
              </a:rPr>
              <a:t>.</a:t>
            </a:r>
            <a:endParaRPr lang="en-IN" sz="1600" b="1" dirty="0" smtClean="0">
              <a:effectLst>
                <a:outerShdw blurRad="38100" dist="38100" dir="2700000" algn="tl">
                  <a:srgbClr val="000000">
                    <a:alpha val="43137"/>
                  </a:srgbClr>
                </a:outerShdw>
              </a:effectLst>
            </a:endParaRPr>
          </a:p>
          <a:p>
            <a:r>
              <a:rPr lang="en-IN" sz="1600" b="1" dirty="0" smtClean="0"/>
              <a:t>Agriculture:</a:t>
            </a:r>
            <a:r>
              <a:rPr lang="en-IN" sz="1600" dirty="0" smtClean="0"/>
              <a:t> The Environmental Protection Agency already utilizes drones technology to manage livestock and survey crops. In the future farmers and ranchers could use unmanned aircraft to strategically monitor and spray their crops. </a:t>
            </a:r>
          </a:p>
          <a:p>
            <a:r>
              <a:rPr lang="en-IN" sz="1600" b="1" dirty="0" smtClean="0"/>
              <a:t>Conservation: </a:t>
            </a:r>
            <a:r>
              <a:rPr lang="en-IN" sz="1600" dirty="0" smtClean="0"/>
              <a:t>Unmanned aircraft are being used to monitor endangered species and map the changes in various ecosystems around the globe. As drone technology advances, the use and impact of unmanned aircraft in conservation efforts will expand. </a:t>
            </a:r>
          </a:p>
          <a:p>
            <a:r>
              <a:rPr lang="en-IN" sz="1600" b="1" dirty="0" smtClean="0"/>
              <a:t>Delivery:</a:t>
            </a:r>
            <a:r>
              <a:rPr lang="en-IN" sz="1600" dirty="0" smtClean="0"/>
              <a:t> </a:t>
            </a:r>
            <a:r>
              <a:rPr lang="en-IN" sz="1600" dirty="0" smtClean="0"/>
              <a:t>Anything the postman can carry can also be delivered by drone. Food, prescriptions, </a:t>
            </a:r>
            <a:r>
              <a:rPr lang="en-IN" sz="1600" dirty="0" smtClean="0"/>
              <a:t>etc</a:t>
            </a:r>
            <a:endParaRPr lang="en-IN" sz="1600" dirty="0" smtClean="0"/>
          </a:p>
          <a:p>
            <a:r>
              <a:rPr lang="en-IN" sz="1600" b="1" dirty="0" smtClean="0"/>
              <a:t>Disaster mitigation and relief</a:t>
            </a:r>
            <a:r>
              <a:rPr lang="en-IN" sz="1600" dirty="0" smtClean="0"/>
              <a:t>: Drones can go places that humans can’t access, so they are an ideal solution for dangerous search and rescue </a:t>
            </a:r>
            <a:r>
              <a:rPr lang="en-IN" sz="1600" dirty="0" smtClean="0"/>
              <a:t>efforts</a:t>
            </a:r>
            <a:endParaRPr lang="en-IN" sz="1600" dirty="0" smtClean="0"/>
          </a:p>
          <a:p>
            <a:r>
              <a:rPr lang="en-IN" sz="1600" b="1" dirty="0" smtClean="0"/>
              <a:t>Logistics:</a:t>
            </a:r>
            <a:r>
              <a:rPr lang="en-IN" sz="1600" dirty="0" smtClean="0"/>
              <a:t> Heavy-duty drones can replace trucks for inventory management and moving goods between warehouses. </a:t>
            </a:r>
          </a:p>
          <a:p>
            <a:r>
              <a:rPr lang="en-IN" sz="1600" b="1" dirty="0" smtClean="0"/>
              <a:t>Filmmaking and </a:t>
            </a:r>
            <a:r>
              <a:rPr lang="en-IN" sz="1600" b="1" dirty="0" smtClean="0"/>
              <a:t>photography, Law enforcement , etc</a:t>
            </a:r>
            <a:endParaRPr lang="en-IN" sz="1600" dirty="0" smtClean="0"/>
          </a:p>
          <a:p>
            <a:endParaRPr lang="en-IN" sz="1600" b="1" dirty="0">
              <a:effectLst>
                <a:outerShdw blurRad="38100" dist="38100" dir="2700000" algn="tl">
                  <a:srgbClr val="000000">
                    <a:alpha val="43137"/>
                  </a:srgbClr>
                </a:outerShdw>
              </a:effectLst>
            </a:endParaRPr>
          </a:p>
        </p:txBody>
      </p:sp>
      <p:sp>
        <p:nvSpPr>
          <p:cNvPr id="28678" name="AutoShape 6" descr="Unmanned combat aerial vehicle - Wikipedia"/>
          <p:cNvSpPr>
            <a:spLocks noChangeAspect="1" noChangeArrowheads="1"/>
          </p:cNvSpPr>
          <p:nvPr/>
        </p:nvSpPr>
        <p:spPr bwMode="auto">
          <a:xfrm>
            <a:off x="155575" y="-822325"/>
            <a:ext cx="2428875" cy="1714500"/>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8680" name="AutoShape 8" descr="Unmanned combat aerial vehicle - Wikipedia"/>
          <p:cNvSpPr>
            <a:spLocks noChangeAspect="1" noChangeArrowheads="1"/>
          </p:cNvSpPr>
          <p:nvPr/>
        </p:nvSpPr>
        <p:spPr bwMode="auto">
          <a:xfrm>
            <a:off x="155575" y="-822325"/>
            <a:ext cx="2428875" cy="1714500"/>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28682" name="Picture 10" descr="Unmanned combat aerial vehicle - Wikipedia"/>
          <p:cNvPicPr>
            <a:picLocks noChangeAspect="1" noChangeArrowheads="1"/>
          </p:cNvPicPr>
          <p:nvPr/>
        </p:nvPicPr>
        <p:blipFill>
          <a:blip r:embed="rId2" cstate="print"/>
          <a:srcRect/>
          <a:stretch>
            <a:fillRect/>
          </a:stretch>
        </p:blipFill>
        <p:spPr bwMode="auto">
          <a:xfrm>
            <a:off x="7047695" y="295133"/>
            <a:ext cx="4097033" cy="2897188"/>
          </a:xfrm>
          <a:prstGeom prst="rect">
            <a:avLst/>
          </a:prstGeom>
          <a:noFill/>
        </p:spPr>
      </p:pic>
      <p:pic>
        <p:nvPicPr>
          <p:cNvPr id="28684" name="Picture 12" descr="amazon par drone &gt; OFF-71% |"/>
          <p:cNvPicPr>
            <a:picLocks noChangeAspect="1" noChangeArrowheads="1"/>
          </p:cNvPicPr>
          <p:nvPr/>
        </p:nvPicPr>
        <p:blipFill>
          <a:blip r:embed="rId3" cstate="print"/>
          <a:srcRect/>
          <a:stretch>
            <a:fillRect/>
          </a:stretch>
        </p:blipFill>
        <p:spPr bwMode="auto">
          <a:xfrm>
            <a:off x="6802034" y="3875963"/>
            <a:ext cx="4707941" cy="1982291"/>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78674" y="805218"/>
            <a:ext cx="9048465" cy="5377218"/>
          </a:xfrm>
        </p:spPr>
        <p:txBody>
          <a:bodyPr>
            <a:noAutofit/>
          </a:bodyPr>
          <a:lstStyle/>
          <a:p>
            <a:pPr algn="ctr">
              <a:lnSpc>
                <a:spcPct val="200000"/>
              </a:lnSpc>
            </a:pPr>
            <a:r>
              <a:rPr lang="en-US" sz="3200" b="1" dirty="0" smtClean="0">
                <a:solidFill>
                  <a:schemeClr val="accent3">
                    <a:lumMod val="60000"/>
                    <a:lumOff val="40000"/>
                  </a:schemeClr>
                </a:solidFill>
                <a:effectLst>
                  <a:outerShdw blurRad="38100" dist="38100" dir="2700000" algn="tl">
                    <a:srgbClr val="000000">
                      <a:alpha val="43137"/>
                    </a:srgbClr>
                  </a:outerShdw>
                </a:effectLst>
              </a:rPr>
              <a:t>PRESENTED BY : </a:t>
            </a:r>
          </a:p>
          <a:p>
            <a:pPr algn="ctr">
              <a:lnSpc>
                <a:spcPct val="200000"/>
              </a:lnSpc>
            </a:pPr>
            <a:r>
              <a:rPr lang="en-US" sz="3200" b="1" dirty="0" smtClean="0">
                <a:solidFill>
                  <a:schemeClr val="accent2">
                    <a:lumMod val="40000"/>
                    <a:lumOff val="60000"/>
                  </a:schemeClr>
                </a:solidFill>
                <a:effectLst>
                  <a:outerShdw blurRad="38100" dist="38100" dir="2700000" algn="tl">
                    <a:srgbClr val="000000">
                      <a:alpha val="43137"/>
                    </a:srgbClr>
                  </a:outerShdw>
                </a:effectLst>
              </a:rPr>
              <a:t> 122010324035 - </a:t>
            </a:r>
            <a:r>
              <a:rPr lang="en-US" sz="3200" b="1" dirty="0" err="1" smtClean="0">
                <a:solidFill>
                  <a:schemeClr val="accent2">
                    <a:lumMod val="40000"/>
                    <a:lumOff val="60000"/>
                  </a:schemeClr>
                </a:solidFill>
                <a:effectLst>
                  <a:outerShdw blurRad="38100" dist="38100" dir="2700000" algn="tl">
                    <a:srgbClr val="000000">
                      <a:alpha val="43137"/>
                    </a:srgbClr>
                  </a:outerShdw>
                </a:effectLst>
              </a:rPr>
              <a:t>G.Naga</a:t>
            </a:r>
            <a:r>
              <a:rPr lang="en-US" sz="3200" b="1" dirty="0" smtClean="0">
                <a:solidFill>
                  <a:schemeClr val="accent2">
                    <a:lumMod val="40000"/>
                    <a:lumOff val="60000"/>
                  </a:schemeClr>
                </a:solidFill>
                <a:effectLst>
                  <a:outerShdw blurRad="38100" dist="38100" dir="2700000" algn="tl">
                    <a:srgbClr val="000000">
                      <a:alpha val="43137"/>
                    </a:srgbClr>
                  </a:outerShdw>
                </a:effectLst>
              </a:rPr>
              <a:t> </a:t>
            </a:r>
            <a:r>
              <a:rPr lang="en-US" sz="3200" b="1" dirty="0" err="1" smtClean="0">
                <a:solidFill>
                  <a:schemeClr val="accent2">
                    <a:lumMod val="40000"/>
                    <a:lumOff val="60000"/>
                  </a:schemeClr>
                </a:solidFill>
                <a:effectLst>
                  <a:outerShdw blurRad="38100" dist="38100" dir="2700000" algn="tl">
                    <a:srgbClr val="000000">
                      <a:alpha val="43137"/>
                    </a:srgbClr>
                  </a:outerShdw>
                </a:effectLst>
              </a:rPr>
              <a:t>sai</a:t>
            </a:r>
            <a:r>
              <a:rPr lang="en-US" sz="3200" b="1" dirty="0" smtClean="0">
                <a:solidFill>
                  <a:schemeClr val="accent2">
                    <a:lumMod val="40000"/>
                    <a:lumOff val="60000"/>
                  </a:schemeClr>
                </a:solidFill>
                <a:effectLst>
                  <a:outerShdw blurRad="38100" dist="38100" dir="2700000" algn="tl">
                    <a:srgbClr val="000000">
                      <a:alpha val="43137"/>
                    </a:srgbClr>
                  </a:outerShdw>
                </a:effectLst>
              </a:rPr>
              <a:t> saran</a:t>
            </a:r>
            <a:br>
              <a:rPr lang="en-US" sz="3200" b="1" dirty="0" smtClean="0">
                <a:solidFill>
                  <a:schemeClr val="accent2">
                    <a:lumMod val="40000"/>
                    <a:lumOff val="60000"/>
                  </a:schemeClr>
                </a:solidFill>
                <a:effectLst>
                  <a:outerShdw blurRad="38100" dist="38100" dir="2700000" algn="tl">
                    <a:srgbClr val="000000">
                      <a:alpha val="43137"/>
                    </a:srgbClr>
                  </a:outerShdw>
                </a:effectLst>
              </a:rPr>
            </a:br>
            <a:r>
              <a:rPr lang="en-US" sz="3200" b="1" dirty="0" smtClean="0">
                <a:solidFill>
                  <a:schemeClr val="accent2">
                    <a:lumMod val="40000"/>
                    <a:lumOff val="60000"/>
                  </a:schemeClr>
                </a:solidFill>
                <a:effectLst>
                  <a:outerShdw blurRad="38100" dist="38100" dir="2700000" algn="tl">
                    <a:srgbClr val="000000">
                      <a:alpha val="43137"/>
                    </a:srgbClr>
                  </a:outerShdw>
                </a:effectLst>
              </a:rPr>
              <a:t> 122010325007 - </a:t>
            </a:r>
            <a:r>
              <a:rPr lang="en-US" sz="3200" b="1" dirty="0" err="1" smtClean="0">
                <a:solidFill>
                  <a:schemeClr val="accent2">
                    <a:lumMod val="40000"/>
                    <a:lumOff val="60000"/>
                  </a:schemeClr>
                </a:solidFill>
                <a:effectLst>
                  <a:outerShdw blurRad="38100" dist="38100" dir="2700000" algn="tl">
                    <a:srgbClr val="000000">
                      <a:alpha val="43137"/>
                    </a:srgbClr>
                  </a:outerShdw>
                </a:effectLst>
              </a:rPr>
              <a:t>B.Sai</a:t>
            </a:r>
            <a:r>
              <a:rPr lang="en-US" sz="3200" b="1" dirty="0" smtClean="0">
                <a:solidFill>
                  <a:schemeClr val="accent2">
                    <a:lumMod val="40000"/>
                    <a:lumOff val="60000"/>
                  </a:schemeClr>
                </a:solidFill>
                <a:effectLst>
                  <a:outerShdw blurRad="38100" dist="38100" dir="2700000" algn="tl">
                    <a:srgbClr val="000000">
                      <a:alpha val="43137"/>
                    </a:srgbClr>
                  </a:outerShdw>
                </a:effectLst>
              </a:rPr>
              <a:t> </a:t>
            </a:r>
            <a:r>
              <a:rPr lang="en-US" sz="3200" b="1" dirty="0" err="1" smtClean="0">
                <a:solidFill>
                  <a:schemeClr val="accent2">
                    <a:lumMod val="40000"/>
                    <a:lumOff val="60000"/>
                  </a:schemeClr>
                </a:solidFill>
                <a:effectLst>
                  <a:outerShdw blurRad="38100" dist="38100" dir="2700000" algn="tl">
                    <a:srgbClr val="000000">
                      <a:alpha val="43137"/>
                    </a:srgbClr>
                  </a:outerShdw>
                </a:effectLst>
              </a:rPr>
              <a:t>Srujan</a:t>
            </a:r>
            <a:r>
              <a:rPr lang="en-US" sz="3200" b="1" dirty="0" smtClean="0">
                <a:solidFill>
                  <a:schemeClr val="accent2">
                    <a:lumMod val="40000"/>
                    <a:lumOff val="60000"/>
                  </a:schemeClr>
                </a:solidFill>
                <a:effectLst>
                  <a:outerShdw blurRad="38100" dist="38100" dir="2700000" algn="tl">
                    <a:srgbClr val="000000">
                      <a:alpha val="43137"/>
                    </a:srgbClr>
                  </a:outerShdw>
                </a:effectLst>
              </a:rPr>
              <a:t/>
            </a:r>
            <a:br>
              <a:rPr lang="en-US" sz="3200" b="1" dirty="0" smtClean="0">
                <a:solidFill>
                  <a:schemeClr val="accent2">
                    <a:lumMod val="40000"/>
                    <a:lumOff val="60000"/>
                  </a:schemeClr>
                </a:solidFill>
                <a:effectLst>
                  <a:outerShdw blurRad="38100" dist="38100" dir="2700000" algn="tl">
                    <a:srgbClr val="000000">
                      <a:alpha val="43137"/>
                    </a:srgbClr>
                  </a:outerShdw>
                </a:effectLst>
              </a:rPr>
            </a:br>
            <a:r>
              <a:rPr lang="en-US" sz="3200" b="1" dirty="0" smtClean="0">
                <a:solidFill>
                  <a:schemeClr val="accent2">
                    <a:lumMod val="40000"/>
                    <a:lumOff val="60000"/>
                  </a:schemeClr>
                </a:solidFill>
                <a:effectLst>
                  <a:outerShdw blurRad="38100" dist="38100" dir="2700000" algn="tl">
                    <a:srgbClr val="000000">
                      <a:alpha val="43137"/>
                    </a:srgbClr>
                  </a:outerShdw>
                </a:effectLst>
              </a:rPr>
              <a:t> 122010325012 – </a:t>
            </a:r>
            <a:r>
              <a:rPr lang="en-US" sz="3200" b="1" dirty="0" err="1" smtClean="0">
                <a:solidFill>
                  <a:schemeClr val="accent2">
                    <a:lumMod val="40000"/>
                    <a:lumOff val="60000"/>
                  </a:schemeClr>
                </a:solidFill>
                <a:effectLst>
                  <a:outerShdw blurRad="38100" dist="38100" dir="2700000" algn="tl">
                    <a:srgbClr val="000000">
                      <a:alpha val="43137"/>
                    </a:srgbClr>
                  </a:outerShdw>
                </a:effectLst>
              </a:rPr>
              <a:t>S.Jaswanth</a:t>
            </a:r>
            <a:endParaRPr lang="en-IN" sz="3200" b="1" dirty="0" smtClean="0">
              <a:solidFill>
                <a:schemeClr val="accent2">
                  <a:lumMod val="40000"/>
                  <a:lumOff val="60000"/>
                </a:schemeClr>
              </a:solidFill>
              <a:effectLst>
                <a:outerShdw blurRad="38100" dist="38100" dir="2700000" algn="tl">
                  <a:srgbClr val="000000">
                    <a:alpha val="43137"/>
                  </a:srgbClr>
                </a:outerShdw>
              </a:effectLst>
            </a:endParaRPr>
          </a:p>
          <a:p>
            <a:pPr algn="ctr">
              <a:lnSpc>
                <a:spcPct val="200000"/>
              </a:lnSpc>
            </a:pPr>
            <a:endParaRPr lang="en-IN" sz="3200" b="1" dirty="0" smtClean="0">
              <a:solidFill>
                <a:schemeClr val="accent2">
                  <a:lumMod val="40000"/>
                  <a:lumOff val="60000"/>
                </a:schemeClr>
              </a:solidFill>
              <a:effectLst>
                <a:outerShdw blurRad="38100" dist="38100" dir="2700000" algn="tl">
                  <a:srgbClr val="000000">
                    <a:alpha val="43137"/>
                  </a:srgbClr>
                </a:outerShdw>
              </a:effectLst>
            </a:endParaRPr>
          </a:p>
          <a:p>
            <a:pPr algn="ctr">
              <a:lnSpc>
                <a:spcPct val="200000"/>
              </a:lnSpc>
            </a:pPr>
            <a:endParaRPr lang="en-IN" sz="3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8260DA36-B8B9-FA14-5223-812D5C0C52A1}"/>
              </a:ext>
            </a:extLst>
          </p:cNvPr>
          <p:cNvPicPr>
            <a:picLocks noChangeAspect="1"/>
          </p:cNvPicPr>
          <p:nvPr/>
        </p:nvPicPr>
        <p:blipFill>
          <a:blip r:embed="rId2">
            <a:extLst>
              <a:ext uri="{28A0092B-C50C-407E-A947-70E740481C1C}">
                <a14:useLocalDpi xmlns:a14="http://schemas.microsoft.com/office/drawing/2010/main" xmlns="" val="0"/>
              </a:ext>
              <a:ext uri="{837473B0-CC2E-450A-ABE3-18F120FF3D39}">
                <a1611:picAttrSrcUrl xmlns:a1611="http://schemas.microsoft.com/office/drawing/2016/11/main" xmlns="" r:id="rId3"/>
              </a:ext>
            </a:extLst>
          </a:blip>
          <a:stretch>
            <a:fillRect/>
          </a:stretch>
        </p:blipFill>
        <p:spPr>
          <a:xfrm>
            <a:off x="2046914" y="947955"/>
            <a:ext cx="7592037" cy="466218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8DF8FF-50AF-6717-8E5F-658D0891EF5F}"/>
              </a:ext>
            </a:extLst>
          </p:cNvPr>
          <p:cNvSpPr>
            <a:spLocks noGrp="1"/>
          </p:cNvSpPr>
          <p:nvPr>
            <p:ph type="title"/>
          </p:nvPr>
        </p:nvSpPr>
        <p:spPr>
          <a:xfrm>
            <a:off x="845757" y="228599"/>
            <a:ext cx="3360484" cy="550565"/>
          </a:xfrm>
        </p:spPr>
        <p:txBody>
          <a:bodyPr/>
          <a:lstStyle/>
          <a:p>
            <a:r>
              <a:rPr lang="en-IN" b="1" dirty="0">
                <a:solidFill>
                  <a:schemeClr val="accent3">
                    <a:lumMod val="20000"/>
                    <a:lumOff val="80000"/>
                  </a:schemeClr>
                </a:solidFill>
                <a:effectLst>
                  <a:outerShdw blurRad="38100" dist="38100" dir="2700000" algn="tl">
                    <a:srgbClr val="000000">
                      <a:alpha val="43137"/>
                    </a:srgbClr>
                  </a:outerShdw>
                </a:effectLst>
                <a:latin typeface="Bahnschrift" panose="020B0502040204020203" pitchFamily="34" charset="0"/>
              </a:rPr>
              <a:t>What is a Drone?</a:t>
            </a:r>
          </a:p>
        </p:txBody>
      </p:sp>
      <p:pic>
        <p:nvPicPr>
          <p:cNvPr id="5" name="Picture Placeholder 4">
            <a:extLst>
              <a:ext uri="{FF2B5EF4-FFF2-40B4-BE49-F238E27FC236}">
                <a16:creationId xmlns:a16="http://schemas.microsoft.com/office/drawing/2014/main" xmlns="" id="{4D236F2E-8D74-D351-5FFD-DB1969A32FEF}"/>
              </a:ext>
            </a:extLst>
          </p:cNvPr>
          <p:cNvPicPr>
            <a:picLocks noGrp="1" noChangeAspect="1"/>
          </p:cNvPicPr>
          <p:nvPr>
            <p:ph type="pic" idx="1"/>
          </p:nvPr>
        </p:nvPicPr>
        <p:blipFill rotWithShape="1">
          <a:blip r:embed="rId2"/>
          <a:srcRect l="305" r="277"/>
          <a:stretch/>
        </p:blipFill>
        <p:spPr>
          <a:xfrm>
            <a:off x="6096000" y="950976"/>
            <a:ext cx="5968655" cy="4526280"/>
          </a:xfrm>
          <a:prstGeom prst="rect">
            <a:avLst/>
          </a:prstGeom>
        </p:spPr>
      </p:pic>
      <p:sp>
        <p:nvSpPr>
          <p:cNvPr id="4" name="Text Placeholder 3">
            <a:extLst>
              <a:ext uri="{FF2B5EF4-FFF2-40B4-BE49-F238E27FC236}">
                <a16:creationId xmlns:a16="http://schemas.microsoft.com/office/drawing/2014/main" xmlns="" id="{058B5F15-EFA1-E18C-43FA-8D317AEF436B}"/>
              </a:ext>
            </a:extLst>
          </p:cNvPr>
          <p:cNvSpPr>
            <a:spLocks noGrp="1"/>
          </p:cNvSpPr>
          <p:nvPr>
            <p:ph type="body" sz="half" idx="2"/>
          </p:nvPr>
        </p:nvSpPr>
        <p:spPr>
          <a:xfrm>
            <a:off x="182880" y="950976"/>
            <a:ext cx="5913120" cy="5239512"/>
          </a:xfrm>
        </p:spPr>
        <p:txBody>
          <a:bodyPr>
            <a:noAutofit/>
          </a:bodyPr>
          <a:lstStyle/>
          <a:p>
            <a:r>
              <a:rPr lang="en-IN" dirty="0">
                <a:solidFill>
                  <a:schemeClr val="tx1">
                    <a:lumMod val="95000"/>
                  </a:schemeClr>
                </a:solidFill>
                <a:effectLst>
                  <a:outerShdw blurRad="38100" dist="38100" dir="2700000" algn="tl">
                    <a:srgbClr val="000000">
                      <a:alpha val="43137"/>
                    </a:srgbClr>
                  </a:outerShdw>
                </a:effectLst>
              </a:rPr>
              <a:t>A drone is an </a:t>
            </a:r>
            <a:r>
              <a:rPr lang="en-IN" b="1" i="1" dirty="0">
                <a:solidFill>
                  <a:schemeClr val="accent2">
                    <a:lumMod val="40000"/>
                    <a:lumOff val="60000"/>
                  </a:schemeClr>
                </a:solidFill>
                <a:effectLst>
                  <a:outerShdw blurRad="38100" dist="38100" dir="2700000" algn="tl">
                    <a:srgbClr val="000000">
                      <a:alpha val="43137"/>
                    </a:srgbClr>
                  </a:outerShdw>
                </a:effectLst>
              </a:rPr>
              <a:t>unmanned aircraft</a:t>
            </a:r>
            <a:r>
              <a:rPr lang="en-IN" dirty="0">
                <a:solidFill>
                  <a:schemeClr val="tx1">
                    <a:lumMod val="95000"/>
                  </a:schemeClr>
                </a:solidFill>
                <a:effectLst>
                  <a:outerShdw blurRad="38100" dist="38100" dir="2700000" algn="tl">
                    <a:srgbClr val="000000">
                      <a:alpha val="43137"/>
                    </a:srgbClr>
                  </a:outerShdw>
                </a:effectLst>
              </a:rPr>
              <a:t>. Drones are more formally known as unmanned aerial vehicles (UAVs) or unmanned aircraft systems. </a:t>
            </a:r>
          </a:p>
          <a:p>
            <a:pPr marL="285750" indent="-285750">
              <a:buFont typeface="Arial" panose="020B0604020202020204" pitchFamily="34" charset="0"/>
              <a:buChar char="•"/>
            </a:pPr>
            <a:r>
              <a:rPr lang="en-IN" dirty="0">
                <a:solidFill>
                  <a:schemeClr val="tx1">
                    <a:lumMod val="95000"/>
                  </a:schemeClr>
                </a:solidFill>
                <a:effectLst>
                  <a:outerShdw blurRad="38100" dist="38100" dir="2700000" algn="tl">
                    <a:srgbClr val="000000">
                      <a:alpha val="43137"/>
                    </a:srgbClr>
                  </a:outerShdw>
                </a:effectLst>
              </a:rPr>
              <a:t>Essentially, a drone is a </a:t>
            </a:r>
            <a:r>
              <a:rPr lang="en-IN" b="1" i="1" dirty="0">
                <a:solidFill>
                  <a:schemeClr val="accent3">
                    <a:lumMod val="40000"/>
                    <a:lumOff val="60000"/>
                  </a:schemeClr>
                </a:solidFill>
                <a:effectLst>
                  <a:outerShdw blurRad="38100" dist="38100" dir="2700000" algn="tl">
                    <a:srgbClr val="000000">
                      <a:alpha val="43137"/>
                    </a:srgbClr>
                  </a:outerShdw>
                </a:effectLst>
              </a:rPr>
              <a:t>flying robot </a:t>
            </a:r>
            <a:r>
              <a:rPr lang="en-IN" dirty="0">
                <a:solidFill>
                  <a:schemeClr val="tx1">
                    <a:lumMod val="95000"/>
                  </a:schemeClr>
                </a:solidFill>
                <a:effectLst>
                  <a:outerShdw blurRad="38100" dist="38100" dir="2700000" algn="tl">
                    <a:srgbClr val="000000">
                      <a:alpha val="43137"/>
                    </a:srgbClr>
                  </a:outerShdw>
                </a:effectLst>
              </a:rPr>
              <a:t>that can be remotely controlled or fly autonomously using software-controlled flight plans in its embedded systems, that work in conjunction with onboard sensors and a global positioning system (GPS).</a:t>
            </a:r>
          </a:p>
          <a:p>
            <a:pPr marL="285750" indent="-285750">
              <a:buFont typeface="Arial" panose="020B0604020202020204" pitchFamily="34" charset="0"/>
              <a:buChar char="•"/>
            </a:pPr>
            <a:r>
              <a:rPr lang="en-IN" dirty="0">
                <a:solidFill>
                  <a:schemeClr val="tx1">
                    <a:lumMod val="95000"/>
                  </a:schemeClr>
                </a:solidFill>
                <a:effectLst>
                  <a:outerShdw blurRad="38100" dist="38100" dir="2700000" algn="tl">
                    <a:srgbClr val="000000">
                      <a:alpha val="43137"/>
                    </a:srgbClr>
                  </a:outerShdw>
                </a:effectLst>
              </a:rPr>
              <a:t>UAVs were most often associated with the military. They were initially used for anti-aircraft target practice, intelligence gathering and, more controversially, as weapons platforms. Drones are now also used in a range of civilian roles, including the following:</a:t>
            </a:r>
          </a:p>
          <a:p>
            <a:pPr marL="285750" indent="-285750">
              <a:buFont typeface="Arial" panose="020B0604020202020204" pitchFamily="34" charset="0"/>
              <a:buChar char="•"/>
            </a:pPr>
            <a:r>
              <a:rPr lang="en-IN" dirty="0">
                <a:solidFill>
                  <a:schemeClr val="tx1">
                    <a:lumMod val="95000"/>
                  </a:schemeClr>
                </a:solidFill>
                <a:effectLst>
                  <a:outerShdw blurRad="38100" dist="38100" dir="2700000" algn="tl">
                    <a:srgbClr val="000000">
                      <a:alpha val="43137"/>
                    </a:srgbClr>
                  </a:outerShdw>
                </a:effectLst>
              </a:rPr>
              <a:t>search and rescue, surveillance, traffic monitoring, weather monitoring, firefighting, personal use, drone-based photography, videography, agriculture, delivery services</a:t>
            </a:r>
          </a:p>
          <a:p>
            <a:pPr marL="285750" indent="-285750">
              <a:buFont typeface="Arial" panose="020B0604020202020204" pitchFamily="34" charset="0"/>
              <a:buChar char="•"/>
            </a:pPr>
            <a:endParaRPr lang="en-IN" dirty="0">
              <a:solidFill>
                <a:schemeClr val="tx1">
                  <a:lumMod val="9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4025137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D1F0CF-9D31-7F7D-F384-903E89676E90}"/>
              </a:ext>
            </a:extLst>
          </p:cNvPr>
          <p:cNvSpPr>
            <a:spLocks noGrp="1"/>
          </p:cNvSpPr>
          <p:nvPr>
            <p:ph type="title"/>
          </p:nvPr>
        </p:nvSpPr>
        <p:spPr>
          <a:xfrm>
            <a:off x="476781" y="369602"/>
            <a:ext cx="4425695" cy="873982"/>
          </a:xfrm>
        </p:spPr>
        <p:txBody>
          <a:bodyPr>
            <a:normAutofit fontScale="90000"/>
          </a:bodyPr>
          <a:lstStyle/>
          <a:p>
            <a:r>
              <a:rPr lang="en-IN" b="1" dirty="0">
                <a:solidFill>
                  <a:schemeClr val="accent2">
                    <a:lumMod val="40000"/>
                    <a:lumOff val="60000"/>
                  </a:schemeClr>
                </a:solidFill>
                <a:effectLst>
                  <a:outerShdw blurRad="38100" dist="38100" dir="2700000" algn="tl">
                    <a:srgbClr val="000000">
                      <a:alpha val="43137"/>
                    </a:srgbClr>
                  </a:outerShdw>
                </a:effectLst>
                <a:latin typeface="Bahnschrift" panose="020B0502040204020203" pitchFamily="34" charset="0"/>
              </a:rPr>
              <a:t>How do drones work?</a:t>
            </a:r>
            <a:br>
              <a:rPr lang="en-IN" b="1" dirty="0">
                <a:solidFill>
                  <a:schemeClr val="accent2">
                    <a:lumMod val="40000"/>
                    <a:lumOff val="60000"/>
                  </a:schemeClr>
                </a:solidFill>
                <a:effectLst>
                  <a:outerShdw blurRad="38100" dist="38100" dir="2700000" algn="tl">
                    <a:srgbClr val="000000">
                      <a:alpha val="43137"/>
                    </a:srgbClr>
                  </a:outerShdw>
                </a:effectLst>
                <a:latin typeface="Bahnschrift" panose="020B0502040204020203" pitchFamily="34" charset="0"/>
              </a:rPr>
            </a:br>
            <a:endParaRPr lang="en-IN" b="1" dirty="0">
              <a:solidFill>
                <a:schemeClr val="accent2">
                  <a:lumMod val="40000"/>
                  <a:lumOff val="60000"/>
                </a:schemeClr>
              </a:solidFill>
              <a:effectLst>
                <a:outerShdw blurRad="38100" dist="38100" dir="2700000" algn="tl">
                  <a:srgbClr val="000000">
                    <a:alpha val="43137"/>
                  </a:srgbClr>
                </a:outerShdw>
              </a:effectLst>
              <a:latin typeface="Bahnschrift" panose="020B0502040204020203" pitchFamily="34" charset="0"/>
            </a:endParaRPr>
          </a:p>
        </p:txBody>
      </p:sp>
      <p:sp>
        <p:nvSpPr>
          <p:cNvPr id="4" name="Text Placeholder 3">
            <a:extLst>
              <a:ext uri="{FF2B5EF4-FFF2-40B4-BE49-F238E27FC236}">
                <a16:creationId xmlns:a16="http://schemas.microsoft.com/office/drawing/2014/main" xmlns="" id="{6FB2B2AB-7B3B-6AB5-C7C7-D5E48711C279}"/>
              </a:ext>
            </a:extLst>
          </p:cNvPr>
          <p:cNvSpPr>
            <a:spLocks noGrp="1"/>
          </p:cNvSpPr>
          <p:nvPr>
            <p:ph type="body" sz="half" idx="2"/>
          </p:nvPr>
        </p:nvSpPr>
        <p:spPr>
          <a:xfrm>
            <a:off x="230055" y="1097280"/>
            <a:ext cx="4672421" cy="5175504"/>
          </a:xfrm>
        </p:spPr>
        <p:txBody>
          <a:bodyPr/>
          <a:lstStyle/>
          <a:p>
            <a:r>
              <a:rPr lang="en-IN" dirty="0">
                <a:effectLst>
                  <a:outerShdw blurRad="38100" dist="38100" dir="2700000" algn="tl">
                    <a:srgbClr val="000000">
                      <a:alpha val="43137"/>
                    </a:srgbClr>
                  </a:outerShdw>
                </a:effectLst>
              </a:rPr>
              <a:t>Drones have two basic functions: </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flight mode</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navigation</a:t>
            </a:r>
          </a:p>
          <a:p>
            <a:r>
              <a:rPr lang="en-IN" dirty="0">
                <a:effectLst>
                  <a:outerShdw blurRad="38100" dist="38100" dir="2700000" algn="tl">
                    <a:srgbClr val="000000">
                      <a:alpha val="43137"/>
                    </a:srgbClr>
                  </a:outerShdw>
                </a:effectLst>
              </a:rPr>
              <a:t>To fly, drones must have a </a:t>
            </a:r>
            <a:r>
              <a:rPr lang="en-IN" b="1" i="1" dirty="0">
                <a:solidFill>
                  <a:schemeClr val="tx2"/>
                </a:solidFill>
                <a:effectLst>
                  <a:outerShdw blurRad="38100" dist="38100" dir="2700000" algn="tl">
                    <a:srgbClr val="000000">
                      <a:alpha val="43137"/>
                    </a:srgbClr>
                  </a:outerShdw>
                </a:effectLst>
              </a:rPr>
              <a:t>power source</a:t>
            </a:r>
            <a:r>
              <a:rPr lang="en-IN" dirty="0">
                <a:effectLst>
                  <a:outerShdw blurRad="38100" dist="38100" dir="2700000" algn="tl">
                    <a:srgbClr val="000000">
                      <a:alpha val="43137"/>
                    </a:srgbClr>
                  </a:outerShdw>
                </a:effectLst>
              </a:rPr>
              <a:t>, such as battery or fuel. They also have </a:t>
            </a:r>
            <a:r>
              <a:rPr lang="en-IN" b="1" i="1" dirty="0">
                <a:solidFill>
                  <a:schemeClr val="tx2"/>
                </a:solidFill>
                <a:effectLst>
                  <a:outerShdw blurRad="38100" dist="38100" dir="2700000" algn="tl">
                    <a:srgbClr val="000000">
                      <a:alpha val="43137"/>
                    </a:srgbClr>
                  </a:outerShdw>
                </a:effectLst>
              </a:rPr>
              <a:t>rotors, propellers and a frame</a:t>
            </a:r>
            <a:r>
              <a:rPr lang="en-IN" dirty="0">
                <a:effectLst>
                  <a:outerShdw blurRad="38100" dist="38100" dir="2700000" algn="tl">
                    <a:srgbClr val="000000">
                      <a:alpha val="43137"/>
                    </a:srgbClr>
                  </a:outerShdw>
                </a:effectLst>
              </a:rPr>
              <a:t>. The frame of a drone is typically made of a lightweight, composite material to reduce weight and increase manoeuvrability.</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Drones require a </a:t>
            </a:r>
            <a:r>
              <a:rPr lang="en-IN" b="1" i="1" dirty="0">
                <a:solidFill>
                  <a:schemeClr val="tx2"/>
                </a:solidFill>
                <a:effectLst>
                  <a:outerShdw blurRad="38100" dist="38100" dir="2700000" algn="tl">
                    <a:srgbClr val="000000">
                      <a:alpha val="43137"/>
                    </a:srgbClr>
                  </a:outerShdw>
                </a:effectLst>
              </a:rPr>
              <a:t>controller</a:t>
            </a:r>
            <a:r>
              <a:rPr lang="en-IN" dirty="0">
                <a:effectLst>
                  <a:outerShdw blurRad="38100" dist="38100" dir="2700000" algn="tl">
                    <a:srgbClr val="000000">
                      <a:alpha val="43137"/>
                    </a:srgbClr>
                  </a:outerShdw>
                </a:effectLst>
              </a:rPr>
              <a:t>, which lets the operator use remote controls to launch, navigate and land the aircraft. Controllers communicate with the drone using </a:t>
            </a:r>
            <a:r>
              <a:rPr lang="en-IN" b="1" i="1" dirty="0">
                <a:solidFill>
                  <a:schemeClr val="tx2"/>
                </a:solidFill>
                <a:effectLst>
                  <a:outerShdw blurRad="38100" dist="38100" dir="2700000" algn="tl">
                    <a:srgbClr val="000000">
                      <a:alpha val="43137"/>
                    </a:srgbClr>
                  </a:outerShdw>
                </a:effectLst>
              </a:rPr>
              <a:t>radio waves</a:t>
            </a:r>
            <a:r>
              <a:rPr lang="en-IN" dirty="0">
                <a:effectLst>
                  <a:outerShdw blurRad="38100" dist="38100" dir="2700000" algn="tl">
                    <a:srgbClr val="000000">
                      <a:alpha val="43137"/>
                    </a:srgbClr>
                  </a:outerShdw>
                </a:effectLst>
              </a:rPr>
              <a:t>, such as Wi-Fi.</a:t>
            </a:r>
          </a:p>
          <a:p>
            <a:endParaRPr lang="en-IN" dirty="0">
              <a:effectLst>
                <a:outerShdw blurRad="38100" dist="38100" dir="2700000" algn="tl">
                  <a:srgbClr val="000000">
                    <a:alpha val="43137"/>
                  </a:srgbClr>
                </a:outerShdw>
              </a:effectLst>
            </a:endParaRPr>
          </a:p>
        </p:txBody>
      </p:sp>
      <p:pic>
        <p:nvPicPr>
          <p:cNvPr id="11" name="Picture Placeholder 10">
            <a:extLst>
              <a:ext uri="{FF2B5EF4-FFF2-40B4-BE49-F238E27FC236}">
                <a16:creationId xmlns:a16="http://schemas.microsoft.com/office/drawing/2014/main" xmlns="" id="{B0F9C718-6D17-E643-8D46-A4C05F06B6E0}"/>
              </a:ext>
            </a:extLst>
          </p:cNvPr>
          <p:cNvPicPr>
            <a:picLocks noGrp="1" noChangeAspect="1"/>
          </p:cNvPicPr>
          <p:nvPr>
            <p:ph type="pic" idx="1"/>
          </p:nvPr>
        </p:nvPicPr>
        <p:blipFill rotWithShape="1">
          <a:blip r:embed="rId2">
            <a:extLst>
              <a:ext uri="{28A0092B-C50C-407E-A947-70E740481C1C}">
                <a14:useLocalDpi xmlns:a14="http://schemas.microsoft.com/office/drawing/2010/main" xmlns="" val="0"/>
              </a:ext>
            </a:extLst>
          </a:blip>
          <a:srcRect l="168" r="190"/>
          <a:stretch/>
        </p:blipFill>
        <p:spPr>
          <a:xfrm>
            <a:off x="4902476" y="585216"/>
            <a:ext cx="7235353" cy="5175504"/>
          </a:xfrm>
          <a:prstGeom prst="roundRect">
            <a:avLst>
              <a:gd name="adj" fmla="val 4417"/>
            </a:avLst>
          </a:prstGeom>
        </p:spPr>
      </p:pic>
    </p:spTree>
    <p:extLst>
      <p:ext uri="{BB962C8B-B14F-4D97-AF65-F5344CB8AC3E}">
        <p14:creationId xmlns:p14="http://schemas.microsoft.com/office/powerpoint/2010/main" xmlns="" val="952770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D10EA0-0BB3-26D9-860B-FEC584F2EE6D}"/>
              </a:ext>
            </a:extLst>
          </p:cNvPr>
          <p:cNvSpPr>
            <a:spLocks noGrp="1"/>
          </p:cNvSpPr>
          <p:nvPr>
            <p:ph type="title"/>
          </p:nvPr>
        </p:nvSpPr>
        <p:spPr>
          <a:xfrm>
            <a:off x="429767" y="301752"/>
            <a:ext cx="5239513" cy="1014984"/>
          </a:xfrm>
        </p:spPr>
        <p:txBody>
          <a:bodyPr/>
          <a:lstStyle/>
          <a:p>
            <a:r>
              <a:rPr lang="en-IN" b="1" dirty="0">
                <a:solidFill>
                  <a:schemeClr val="accent2">
                    <a:lumMod val="40000"/>
                    <a:lumOff val="60000"/>
                  </a:schemeClr>
                </a:solidFill>
                <a:effectLst>
                  <a:outerShdw blurRad="38100" dist="38100" dir="2700000" algn="tl">
                    <a:srgbClr val="000000">
                      <a:alpha val="43137"/>
                    </a:srgbClr>
                  </a:outerShdw>
                </a:effectLst>
                <a:latin typeface="Bahnschrift" panose="020B0502040204020203" pitchFamily="34" charset="0"/>
              </a:rPr>
              <a:t>What are common drone features and components?</a:t>
            </a:r>
          </a:p>
        </p:txBody>
      </p:sp>
      <p:pic>
        <p:nvPicPr>
          <p:cNvPr id="6" name="Picture Placeholder 5">
            <a:extLst>
              <a:ext uri="{FF2B5EF4-FFF2-40B4-BE49-F238E27FC236}">
                <a16:creationId xmlns:a16="http://schemas.microsoft.com/office/drawing/2014/main" xmlns="" id="{12F7CF1D-5FF6-47F1-4F62-F54ED12D9F1F}"/>
              </a:ext>
            </a:extLst>
          </p:cNvPr>
          <p:cNvPicPr>
            <a:picLocks noGrp="1" noChangeAspect="1"/>
          </p:cNvPicPr>
          <p:nvPr>
            <p:ph type="pic" idx="1"/>
          </p:nvPr>
        </p:nvPicPr>
        <p:blipFill rotWithShape="1">
          <a:blip r:embed="rId2" cstate="print">
            <a:extLst>
              <a:ext uri="{28A0092B-C50C-407E-A947-70E740481C1C}">
                <a14:useLocalDpi xmlns:a14="http://schemas.microsoft.com/office/drawing/2010/main" xmlns="" val="0"/>
              </a:ext>
            </a:extLst>
          </a:blip>
          <a:srcRect l="142" r="2673"/>
          <a:stretch/>
        </p:blipFill>
        <p:spPr>
          <a:xfrm>
            <a:off x="5888737" y="941832"/>
            <a:ext cx="5553455" cy="4572000"/>
          </a:xfrm>
        </p:spPr>
      </p:pic>
      <p:sp>
        <p:nvSpPr>
          <p:cNvPr id="4" name="Text Placeholder 3">
            <a:extLst>
              <a:ext uri="{FF2B5EF4-FFF2-40B4-BE49-F238E27FC236}">
                <a16:creationId xmlns:a16="http://schemas.microsoft.com/office/drawing/2014/main" xmlns="" id="{96C9046F-AF39-F021-B23B-56B61A986BBD}"/>
              </a:ext>
            </a:extLst>
          </p:cNvPr>
          <p:cNvSpPr>
            <a:spLocks noGrp="1"/>
          </p:cNvSpPr>
          <p:nvPr>
            <p:ph type="body" sz="half" idx="2"/>
          </p:nvPr>
        </p:nvSpPr>
        <p:spPr>
          <a:xfrm>
            <a:off x="310896" y="1499616"/>
            <a:ext cx="5239513" cy="4864608"/>
          </a:xfrm>
        </p:spPr>
        <p:txBody>
          <a:bodyPr>
            <a:normAutofit lnSpcReduction="10000"/>
          </a:bodyPr>
          <a:lstStyle/>
          <a:p>
            <a:r>
              <a:rPr lang="en-IN" dirty="0">
                <a:effectLst>
                  <a:outerShdw blurRad="38100" dist="38100" dir="2700000" algn="tl">
                    <a:srgbClr val="000000">
                      <a:alpha val="43137"/>
                    </a:srgbClr>
                  </a:outerShdw>
                </a:effectLst>
              </a:rPr>
              <a:t>Drones have a large number of components, including:</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electronic speed controllers, which control a motor's speed and direction flight controller</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GPS module</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Battery</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Antenna</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Receiver</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Cameras</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sensors, including ultrasonic sensors and collision avoidance sensors</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accelerometer, which measures speed and</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altimeter, which measures altitude.</a:t>
            </a:r>
          </a:p>
          <a:p>
            <a:endParaRPr lang="en-IN"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48307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675" y="286603"/>
            <a:ext cx="6001604" cy="1402308"/>
          </a:xfrm>
        </p:spPr>
        <p:txBody>
          <a:bodyPr/>
          <a:lstStyle/>
          <a:p>
            <a:r>
              <a:rPr lang="en-US" b="1" dirty="0" smtClean="0">
                <a:solidFill>
                  <a:schemeClr val="accent2">
                    <a:lumMod val="40000"/>
                    <a:lumOff val="60000"/>
                  </a:schemeClr>
                </a:solidFill>
                <a:effectLst>
                  <a:outerShdw blurRad="38100" dist="38100" dir="2700000" algn="tl">
                    <a:srgbClr val="000000">
                      <a:alpha val="43137"/>
                    </a:srgbClr>
                  </a:outerShdw>
                </a:effectLst>
                <a:latin typeface="Bahnschrift" pitchFamily="34" charset="0"/>
              </a:rPr>
              <a:t>How Many Sensors are there in a Drone?</a:t>
            </a:r>
            <a:br>
              <a:rPr lang="en-US" b="1" dirty="0" smtClean="0">
                <a:solidFill>
                  <a:schemeClr val="accent2">
                    <a:lumMod val="40000"/>
                    <a:lumOff val="60000"/>
                  </a:schemeClr>
                </a:solidFill>
                <a:effectLst>
                  <a:outerShdw blurRad="38100" dist="38100" dir="2700000" algn="tl">
                    <a:srgbClr val="000000">
                      <a:alpha val="43137"/>
                    </a:srgbClr>
                  </a:outerShdw>
                </a:effectLst>
                <a:latin typeface="Bahnschrift" pitchFamily="34" charset="0"/>
              </a:rPr>
            </a:br>
            <a:endParaRPr lang="en-IN" dirty="0">
              <a:solidFill>
                <a:schemeClr val="accent2">
                  <a:lumMod val="40000"/>
                  <a:lumOff val="60000"/>
                </a:schemeClr>
              </a:solidFill>
              <a:effectLst>
                <a:outerShdw blurRad="38100" dist="38100" dir="2700000" algn="tl">
                  <a:srgbClr val="000000">
                    <a:alpha val="43137"/>
                  </a:srgbClr>
                </a:outerShdw>
              </a:effectLst>
              <a:latin typeface="Bahnschrift" pitchFamily="34" charset="0"/>
            </a:endParaRPr>
          </a:p>
        </p:txBody>
      </p:sp>
      <p:sp>
        <p:nvSpPr>
          <p:cNvPr id="4" name="Text Placeholder 3"/>
          <p:cNvSpPr>
            <a:spLocks noGrp="1"/>
          </p:cNvSpPr>
          <p:nvPr>
            <p:ph type="body" sz="half" idx="2"/>
          </p:nvPr>
        </p:nvSpPr>
        <p:spPr>
          <a:xfrm>
            <a:off x="518615" y="1794682"/>
            <a:ext cx="5773003" cy="4524232"/>
          </a:xfrm>
        </p:spPr>
        <p:txBody>
          <a:bodyPr/>
          <a:lstStyle/>
          <a:p>
            <a:pPr>
              <a:lnSpc>
                <a:spcPct val="150000"/>
              </a:lnSpc>
              <a:buFont typeface="Arial" pitchFamily="34" charset="0"/>
              <a:buChar char="•"/>
            </a:pPr>
            <a:r>
              <a:rPr lang="en-IN" b="1" dirty="0" smtClean="0">
                <a:solidFill>
                  <a:schemeClr val="tx1">
                    <a:lumMod val="95000"/>
                  </a:schemeClr>
                </a:solidFill>
                <a:effectLst>
                  <a:outerShdw blurRad="38100" dist="38100" dir="2700000" algn="tl">
                    <a:srgbClr val="000000">
                      <a:alpha val="43137"/>
                    </a:srgbClr>
                  </a:outerShdw>
                </a:effectLst>
                <a:latin typeface="+mj-lt"/>
              </a:rPr>
              <a:t>Accelerometers</a:t>
            </a:r>
          </a:p>
          <a:p>
            <a:pPr>
              <a:lnSpc>
                <a:spcPct val="150000"/>
              </a:lnSpc>
              <a:buFont typeface="Arial" pitchFamily="34" charset="0"/>
              <a:buChar char="•"/>
            </a:pPr>
            <a:r>
              <a:rPr lang="en-IN" b="1" dirty="0" smtClean="0">
                <a:solidFill>
                  <a:schemeClr val="tx1">
                    <a:lumMod val="95000"/>
                  </a:schemeClr>
                </a:solidFill>
                <a:effectLst>
                  <a:outerShdw blurRad="38100" dist="38100" dir="2700000" algn="tl">
                    <a:srgbClr val="000000">
                      <a:alpha val="43137"/>
                    </a:srgbClr>
                  </a:outerShdw>
                </a:effectLst>
                <a:latin typeface="+mj-lt"/>
              </a:rPr>
              <a:t>Inertial Measurement Units</a:t>
            </a:r>
            <a:endParaRPr lang="en-IN" dirty="0" smtClean="0">
              <a:solidFill>
                <a:schemeClr val="tx1">
                  <a:lumMod val="95000"/>
                </a:schemeClr>
              </a:solidFill>
              <a:effectLst>
                <a:outerShdw blurRad="38100" dist="38100" dir="2700000" algn="tl">
                  <a:srgbClr val="000000">
                    <a:alpha val="43137"/>
                  </a:srgbClr>
                </a:outerShdw>
              </a:effectLst>
              <a:latin typeface="+mj-lt"/>
            </a:endParaRPr>
          </a:p>
          <a:p>
            <a:pPr>
              <a:lnSpc>
                <a:spcPct val="150000"/>
              </a:lnSpc>
              <a:buFont typeface="Arial" pitchFamily="34" charset="0"/>
              <a:buChar char="•"/>
            </a:pPr>
            <a:r>
              <a:rPr lang="en-IN" b="1" dirty="0" smtClean="0">
                <a:solidFill>
                  <a:schemeClr val="tx1">
                    <a:lumMod val="95000"/>
                  </a:schemeClr>
                </a:solidFill>
                <a:effectLst>
                  <a:outerShdw blurRad="38100" dist="38100" dir="2700000" algn="tl">
                    <a:srgbClr val="000000">
                      <a:alpha val="43137"/>
                    </a:srgbClr>
                  </a:outerShdw>
                </a:effectLst>
                <a:latin typeface="+mj-lt"/>
              </a:rPr>
              <a:t>Tilt Sensors</a:t>
            </a:r>
          </a:p>
          <a:p>
            <a:pPr>
              <a:lnSpc>
                <a:spcPct val="150000"/>
              </a:lnSpc>
              <a:buFont typeface="Arial" pitchFamily="34" charset="0"/>
              <a:buChar char="•"/>
            </a:pPr>
            <a:r>
              <a:rPr lang="en-IN" b="1" dirty="0" smtClean="0">
                <a:solidFill>
                  <a:schemeClr val="tx1">
                    <a:lumMod val="95000"/>
                  </a:schemeClr>
                </a:solidFill>
                <a:effectLst>
                  <a:outerShdw blurRad="38100" dist="38100" dir="2700000" algn="tl">
                    <a:srgbClr val="000000">
                      <a:alpha val="43137"/>
                    </a:srgbClr>
                  </a:outerShdw>
                </a:effectLst>
                <a:latin typeface="+mj-lt"/>
              </a:rPr>
              <a:t>Current Sensors</a:t>
            </a:r>
            <a:endParaRPr lang="en-IN" dirty="0" smtClean="0">
              <a:solidFill>
                <a:schemeClr val="tx1">
                  <a:lumMod val="95000"/>
                </a:schemeClr>
              </a:solidFill>
              <a:effectLst>
                <a:outerShdw blurRad="38100" dist="38100" dir="2700000" algn="tl">
                  <a:srgbClr val="000000">
                    <a:alpha val="43137"/>
                  </a:srgbClr>
                </a:outerShdw>
              </a:effectLst>
              <a:latin typeface="+mj-lt"/>
            </a:endParaRPr>
          </a:p>
          <a:p>
            <a:pPr>
              <a:lnSpc>
                <a:spcPct val="150000"/>
              </a:lnSpc>
              <a:buFont typeface="Arial" pitchFamily="34" charset="0"/>
              <a:buChar char="•"/>
            </a:pPr>
            <a:r>
              <a:rPr lang="en-IN" b="1" dirty="0" smtClean="0">
                <a:solidFill>
                  <a:schemeClr val="tx1">
                    <a:lumMod val="95000"/>
                  </a:schemeClr>
                </a:solidFill>
                <a:effectLst>
                  <a:outerShdw blurRad="38100" dist="38100" dir="2700000" algn="tl">
                    <a:srgbClr val="000000">
                      <a:alpha val="43137"/>
                    </a:srgbClr>
                  </a:outerShdw>
                </a:effectLst>
                <a:latin typeface="+mj-lt"/>
              </a:rPr>
              <a:t>Magnetic Sensors</a:t>
            </a:r>
            <a:endParaRPr lang="en-IN" dirty="0" smtClean="0">
              <a:solidFill>
                <a:schemeClr val="tx1">
                  <a:lumMod val="95000"/>
                </a:schemeClr>
              </a:solidFill>
              <a:effectLst>
                <a:outerShdw blurRad="38100" dist="38100" dir="2700000" algn="tl">
                  <a:srgbClr val="000000">
                    <a:alpha val="43137"/>
                  </a:srgbClr>
                </a:outerShdw>
              </a:effectLst>
              <a:latin typeface="+mj-lt"/>
            </a:endParaRPr>
          </a:p>
          <a:p>
            <a:pPr>
              <a:lnSpc>
                <a:spcPct val="150000"/>
              </a:lnSpc>
              <a:buFont typeface="Arial" pitchFamily="34" charset="0"/>
              <a:buChar char="•"/>
            </a:pPr>
            <a:r>
              <a:rPr lang="en-IN" b="1" dirty="0" smtClean="0">
                <a:solidFill>
                  <a:schemeClr val="tx1">
                    <a:lumMod val="95000"/>
                  </a:schemeClr>
                </a:solidFill>
                <a:effectLst>
                  <a:outerShdw blurRad="38100" dist="38100" dir="2700000" algn="tl">
                    <a:srgbClr val="000000">
                      <a:alpha val="43137"/>
                    </a:srgbClr>
                  </a:outerShdw>
                </a:effectLst>
                <a:latin typeface="+mj-lt"/>
              </a:rPr>
              <a:t>Engine Intake Flow Sensors</a:t>
            </a:r>
            <a:endParaRPr lang="en-IN" dirty="0" smtClean="0">
              <a:solidFill>
                <a:schemeClr val="tx1">
                  <a:lumMod val="95000"/>
                </a:schemeClr>
              </a:solidFill>
              <a:effectLst>
                <a:outerShdw blurRad="38100" dist="38100" dir="2700000" algn="tl">
                  <a:srgbClr val="000000">
                    <a:alpha val="43137"/>
                  </a:srgbClr>
                </a:outerShdw>
              </a:effectLst>
              <a:latin typeface="+mj-lt"/>
            </a:endParaRPr>
          </a:p>
          <a:p>
            <a:pPr>
              <a:lnSpc>
                <a:spcPct val="150000"/>
              </a:lnSpc>
              <a:buFont typeface="Arial" pitchFamily="34" charset="0"/>
              <a:buChar char="•"/>
            </a:pPr>
            <a:endParaRPr lang="en-IN" dirty="0" smtClean="0">
              <a:solidFill>
                <a:schemeClr val="tx1">
                  <a:lumMod val="95000"/>
                </a:schemeClr>
              </a:solidFill>
              <a:effectLst>
                <a:outerShdw blurRad="38100" dist="38100" dir="2700000" algn="tl">
                  <a:srgbClr val="000000">
                    <a:alpha val="43137"/>
                  </a:srgbClr>
                </a:outerShdw>
              </a:effectLst>
              <a:latin typeface="+mj-lt"/>
            </a:endParaRPr>
          </a:p>
          <a:p>
            <a:pPr>
              <a:lnSpc>
                <a:spcPct val="150000"/>
              </a:lnSpc>
              <a:buFont typeface="Arial" pitchFamily="34" charset="0"/>
              <a:buChar char="•"/>
            </a:pPr>
            <a:endParaRPr lang="en-IN" dirty="0">
              <a:solidFill>
                <a:schemeClr val="tx1">
                  <a:lumMod val="95000"/>
                </a:schemeClr>
              </a:solidFill>
              <a:effectLst>
                <a:outerShdw blurRad="38100" dist="38100" dir="2700000" algn="tl">
                  <a:srgbClr val="000000">
                    <a:alpha val="43137"/>
                  </a:srgbClr>
                </a:outerShdw>
              </a:effectLst>
              <a:latin typeface="+mj-lt"/>
            </a:endParaRPr>
          </a:p>
        </p:txBody>
      </p:sp>
      <p:pic>
        <p:nvPicPr>
          <p:cNvPr id="7" name="Picture 2" descr="Fig. 1: Various sensor technologies are used in a variety of ways in modern drones.">
            <a:extLst>
              <a:ext uri="{FF2B5EF4-FFF2-40B4-BE49-F238E27FC236}">
                <a16:creationId xmlns:a16="http://schemas.microsoft.com/office/drawing/2014/main" xmlns="" id="{1754C453-EE40-579F-A19E-C3C03D3E9E71}"/>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681933" y="1644258"/>
            <a:ext cx="7191619" cy="3905793"/>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493" y="0"/>
            <a:ext cx="3995382" cy="1183943"/>
          </a:xfrm>
        </p:spPr>
        <p:txBody>
          <a:bodyPr/>
          <a:lstStyle/>
          <a:p>
            <a:r>
              <a:rPr lang="en-US" b="1" dirty="0" smtClean="0">
                <a:solidFill>
                  <a:schemeClr val="accent2">
                    <a:lumMod val="60000"/>
                    <a:lumOff val="40000"/>
                  </a:schemeClr>
                </a:solidFill>
                <a:latin typeface="Bahnschrift" pitchFamily="34" charset="0"/>
              </a:rPr>
              <a:t>U</a:t>
            </a:r>
            <a:r>
              <a:rPr lang="en-IN" b="1" dirty="0" smtClean="0">
                <a:solidFill>
                  <a:schemeClr val="accent2">
                    <a:lumMod val="60000"/>
                    <a:lumOff val="40000"/>
                  </a:schemeClr>
                </a:solidFill>
                <a:latin typeface="Bahnschrift" pitchFamily="34" charset="0"/>
              </a:rPr>
              <a:t>SES OF SENSORS :</a:t>
            </a:r>
            <a:br>
              <a:rPr lang="en-IN" b="1" dirty="0" smtClean="0">
                <a:solidFill>
                  <a:schemeClr val="accent2">
                    <a:lumMod val="60000"/>
                    <a:lumOff val="40000"/>
                  </a:schemeClr>
                </a:solidFill>
                <a:latin typeface="Bahnschrift" pitchFamily="34" charset="0"/>
              </a:rPr>
            </a:br>
            <a:endParaRPr lang="en-IN" dirty="0">
              <a:solidFill>
                <a:schemeClr val="accent2">
                  <a:lumMod val="60000"/>
                  <a:lumOff val="40000"/>
                </a:schemeClr>
              </a:solidFill>
              <a:latin typeface="Bahnschrift" pitchFamily="34" charset="0"/>
            </a:endParaRPr>
          </a:p>
        </p:txBody>
      </p:sp>
      <p:sp>
        <p:nvSpPr>
          <p:cNvPr id="4" name="Text Placeholder 3"/>
          <p:cNvSpPr>
            <a:spLocks noGrp="1"/>
          </p:cNvSpPr>
          <p:nvPr>
            <p:ph type="body" sz="half" idx="2"/>
          </p:nvPr>
        </p:nvSpPr>
        <p:spPr>
          <a:xfrm>
            <a:off x="532263" y="968991"/>
            <a:ext cx="6127843" cy="5363570"/>
          </a:xfrm>
        </p:spPr>
        <p:txBody>
          <a:bodyPr>
            <a:normAutofit/>
          </a:bodyPr>
          <a:lstStyle/>
          <a:p>
            <a:pPr>
              <a:buFont typeface="Arial" pitchFamily="34" charset="0"/>
              <a:buChar char="•"/>
            </a:pPr>
            <a:r>
              <a:rPr lang="en-IN" b="1" dirty="0" smtClean="0">
                <a:solidFill>
                  <a:schemeClr val="tx1">
                    <a:lumMod val="95000"/>
                  </a:schemeClr>
                </a:solidFill>
                <a:effectLst>
                  <a:outerShdw blurRad="38100" dist="38100" dir="2700000" algn="tl">
                    <a:srgbClr val="000000">
                      <a:alpha val="43137"/>
                    </a:srgbClr>
                  </a:outerShdw>
                </a:effectLst>
              </a:rPr>
              <a:t>Accelerometers</a:t>
            </a:r>
          </a:p>
          <a:p>
            <a:pPr lvl="1">
              <a:buFont typeface="Arial" pitchFamily="34" charset="0"/>
              <a:buChar char="•"/>
            </a:pPr>
            <a:r>
              <a:rPr lang="en-IN" sz="1800" dirty="0" smtClean="0"/>
              <a:t>An accelerometer sensor is a tool that measures the acceleration of any body or object in its instantaneous rest frame</a:t>
            </a:r>
            <a:r>
              <a:rPr lang="en-IN" sz="1800" dirty="0" smtClean="0"/>
              <a:t>.</a:t>
            </a:r>
          </a:p>
          <a:p>
            <a:pPr>
              <a:buFont typeface="Arial" pitchFamily="34" charset="0"/>
              <a:buChar char="•"/>
            </a:pPr>
            <a:r>
              <a:rPr lang="en-IN" b="1" dirty="0" smtClean="0">
                <a:solidFill>
                  <a:schemeClr val="tx1">
                    <a:lumMod val="95000"/>
                  </a:schemeClr>
                </a:solidFill>
                <a:effectLst>
                  <a:outerShdw blurRad="38100" dist="38100" dir="2700000" algn="tl">
                    <a:srgbClr val="000000">
                      <a:alpha val="43137"/>
                    </a:srgbClr>
                  </a:outerShdw>
                </a:effectLst>
              </a:rPr>
              <a:t>Tilt </a:t>
            </a:r>
            <a:r>
              <a:rPr lang="en-IN" b="1" dirty="0" smtClean="0">
                <a:solidFill>
                  <a:schemeClr val="tx1">
                    <a:lumMod val="95000"/>
                  </a:schemeClr>
                </a:solidFill>
                <a:effectLst>
                  <a:outerShdw blurRad="38100" dist="38100" dir="2700000" algn="tl">
                    <a:srgbClr val="000000">
                      <a:alpha val="43137"/>
                    </a:srgbClr>
                  </a:outerShdw>
                </a:effectLst>
              </a:rPr>
              <a:t>Sensors</a:t>
            </a:r>
          </a:p>
          <a:p>
            <a:pPr lvl="1">
              <a:buFont typeface="Arial" pitchFamily="34" charset="0"/>
              <a:buChar char="•"/>
            </a:pPr>
            <a:r>
              <a:rPr lang="en-IN" sz="1800" dirty="0" smtClean="0"/>
              <a:t>A tilt sensor, or tilt switch, is a device used for measuring the tilt of an object in multiple axes with reference to an absolute level </a:t>
            </a:r>
            <a:r>
              <a:rPr lang="en-IN" sz="1800" dirty="0" smtClean="0"/>
              <a:t>plane</a:t>
            </a:r>
          </a:p>
          <a:p>
            <a:pPr>
              <a:buFont typeface="Arial" pitchFamily="34" charset="0"/>
              <a:buChar char="•"/>
            </a:pPr>
            <a:r>
              <a:rPr lang="en-IN" b="1" dirty="0" smtClean="0">
                <a:solidFill>
                  <a:schemeClr val="tx1">
                    <a:lumMod val="95000"/>
                  </a:schemeClr>
                </a:solidFill>
                <a:effectLst>
                  <a:outerShdw blurRad="38100" dist="38100" dir="2700000" algn="tl">
                    <a:srgbClr val="000000">
                      <a:alpha val="43137"/>
                    </a:srgbClr>
                  </a:outerShdw>
                </a:effectLst>
              </a:rPr>
              <a:t>Current Sensors</a:t>
            </a:r>
          </a:p>
          <a:p>
            <a:pPr lvl="1">
              <a:buFont typeface="Arial" pitchFamily="34" charset="0"/>
              <a:buChar char="•"/>
            </a:pPr>
            <a:r>
              <a:rPr lang="en-IN" sz="1800" dirty="0" smtClean="0"/>
              <a:t>A current sensor is a device that detects and converts current to an easily measurable output </a:t>
            </a:r>
            <a:r>
              <a:rPr lang="en-IN" sz="1800" dirty="0" smtClean="0"/>
              <a:t>voltage</a:t>
            </a:r>
          </a:p>
          <a:p>
            <a:pPr>
              <a:buFont typeface="Arial" pitchFamily="34" charset="0"/>
              <a:buChar char="•"/>
            </a:pPr>
            <a:r>
              <a:rPr lang="en-IN" b="1" dirty="0" smtClean="0">
                <a:solidFill>
                  <a:schemeClr val="tx1">
                    <a:lumMod val="95000"/>
                  </a:schemeClr>
                </a:solidFill>
                <a:effectLst>
                  <a:outerShdw blurRad="38100" dist="38100" dir="2700000" algn="tl">
                    <a:srgbClr val="000000">
                      <a:alpha val="43137"/>
                    </a:srgbClr>
                  </a:outerShdw>
                </a:effectLst>
              </a:rPr>
              <a:t>Engine Intake Flow </a:t>
            </a:r>
            <a:r>
              <a:rPr lang="en-IN" b="1" dirty="0" smtClean="0">
                <a:solidFill>
                  <a:schemeClr val="tx1">
                    <a:lumMod val="95000"/>
                  </a:schemeClr>
                </a:solidFill>
                <a:effectLst>
                  <a:outerShdw blurRad="38100" dist="38100" dir="2700000" algn="tl">
                    <a:srgbClr val="000000">
                      <a:alpha val="43137"/>
                    </a:srgbClr>
                  </a:outerShdw>
                </a:effectLst>
              </a:rPr>
              <a:t>Sensors</a:t>
            </a:r>
          </a:p>
          <a:p>
            <a:pPr lvl="1">
              <a:buFont typeface="Arial" pitchFamily="34" charset="0"/>
              <a:buChar char="•"/>
            </a:pPr>
            <a:r>
              <a:rPr lang="en-IN" sz="1800" dirty="0" smtClean="0"/>
              <a:t>The most common type of mass air flow (MAF) sensor is located inside the intake air duct between the air filter and the throttle body</a:t>
            </a:r>
            <a:endParaRPr lang="en-IN" sz="1800" dirty="0" smtClean="0"/>
          </a:p>
          <a:p>
            <a:pPr>
              <a:buFont typeface="Arial" pitchFamily="34" charset="0"/>
              <a:buChar char="•"/>
            </a:pPr>
            <a:endParaRPr lang="en-IN" dirty="0" smtClean="0">
              <a:solidFill>
                <a:schemeClr val="tx1">
                  <a:lumMod val="95000"/>
                </a:schemeClr>
              </a:solidFill>
              <a:effectLst>
                <a:outerShdw blurRad="38100" dist="38100" dir="2700000" algn="tl">
                  <a:srgbClr val="000000">
                    <a:alpha val="43137"/>
                  </a:srgbClr>
                </a:outerShdw>
              </a:effectLst>
            </a:endParaRPr>
          </a:p>
          <a:p>
            <a:pPr>
              <a:buFont typeface="Arial" pitchFamily="34" charset="0"/>
              <a:buChar char="•"/>
            </a:pPr>
            <a:endParaRPr lang="en-IN" dirty="0" smtClean="0">
              <a:solidFill>
                <a:schemeClr val="tx1">
                  <a:lumMod val="95000"/>
                </a:schemeClr>
              </a:solidFill>
              <a:effectLst>
                <a:outerShdw blurRad="38100" dist="38100" dir="2700000" algn="tl">
                  <a:srgbClr val="000000">
                    <a:alpha val="43137"/>
                  </a:srgbClr>
                </a:outerShdw>
              </a:effectLst>
            </a:endParaRPr>
          </a:p>
          <a:p>
            <a:endParaRPr lang="en-IN" dirty="0"/>
          </a:p>
        </p:txBody>
      </p:sp>
      <p:pic>
        <p:nvPicPr>
          <p:cNvPr id="32770" name="Picture 2" descr="Drones | Free Full-Text | A UAV-Based Sensor System for Measuring Land  Surface Albedo: Tested over a Boreal Peatland Ecosystem | HTML"/>
          <p:cNvPicPr>
            <a:picLocks noChangeAspect="1" noChangeArrowheads="1"/>
          </p:cNvPicPr>
          <p:nvPr/>
        </p:nvPicPr>
        <p:blipFill>
          <a:blip r:embed="rId2" cstate="print"/>
          <a:srcRect/>
          <a:stretch>
            <a:fillRect/>
          </a:stretch>
        </p:blipFill>
        <p:spPr bwMode="auto">
          <a:xfrm>
            <a:off x="7409815" y="897268"/>
            <a:ext cx="4134485" cy="515341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017" y="409432"/>
            <a:ext cx="5305566" cy="842749"/>
          </a:xfrm>
        </p:spPr>
        <p:txBody>
          <a:bodyPr/>
          <a:lstStyle/>
          <a:p>
            <a:r>
              <a:rPr lang="en-US" b="1" dirty="0" smtClean="0">
                <a:solidFill>
                  <a:schemeClr val="accent2">
                    <a:lumMod val="40000"/>
                    <a:lumOff val="60000"/>
                  </a:schemeClr>
                </a:solidFill>
                <a:effectLst>
                  <a:outerShdw blurRad="38100" dist="38100" dir="2700000" algn="tl">
                    <a:srgbClr val="000000">
                      <a:alpha val="43137"/>
                    </a:srgbClr>
                  </a:outerShdw>
                </a:effectLst>
                <a:latin typeface="Bahnschrift" pitchFamily="34" charset="0"/>
              </a:rPr>
              <a:t>Is drone considered </a:t>
            </a:r>
            <a:r>
              <a:rPr lang="en-US" b="1" dirty="0" err="1" smtClean="0">
                <a:solidFill>
                  <a:schemeClr val="accent2">
                    <a:lumMod val="40000"/>
                    <a:lumOff val="60000"/>
                  </a:schemeClr>
                </a:solidFill>
                <a:effectLst>
                  <a:outerShdw blurRad="38100" dist="38100" dir="2700000" algn="tl">
                    <a:srgbClr val="000000">
                      <a:alpha val="43137"/>
                    </a:srgbClr>
                  </a:outerShdw>
                </a:effectLst>
                <a:latin typeface="Bahnschrift" pitchFamily="34" charset="0"/>
              </a:rPr>
              <a:t>IoT</a:t>
            </a:r>
            <a:r>
              <a:rPr lang="en-US" b="1" dirty="0" smtClean="0">
                <a:solidFill>
                  <a:schemeClr val="accent2">
                    <a:lumMod val="40000"/>
                    <a:lumOff val="60000"/>
                  </a:schemeClr>
                </a:solidFill>
                <a:effectLst>
                  <a:outerShdw blurRad="38100" dist="38100" dir="2700000" algn="tl">
                    <a:srgbClr val="000000">
                      <a:alpha val="43137"/>
                    </a:srgbClr>
                  </a:outerShdw>
                </a:effectLst>
                <a:latin typeface="Bahnschrift" pitchFamily="34" charset="0"/>
              </a:rPr>
              <a:t>?</a:t>
            </a:r>
            <a:endParaRPr lang="en-IN" dirty="0">
              <a:solidFill>
                <a:schemeClr val="accent2">
                  <a:lumMod val="40000"/>
                  <a:lumOff val="60000"/>
                </a:schemeClr>
              </a:solidFill>
              <a:effectLst>
                <a:outerShdw blurRad="38100" dist="38100" dir="2700000" algn="tl">
                  <a:srgbClr val="000000">
                    <a:alpha val="43137"/>
                  </a:srgbClr>
                </a:outerShdw>
              </a:effectLst>
              <a:latin typeface="Bahnschrift" pitchFamily="34" charset="0"/>
            </a:endParaRPr>
          </a:p>
        </p:txBody>
      </p:sp>
      <p:sp>
        <p:nvSpPr>
          <p:cNvPr id="4" name="Text Placeholder 3"/>
          <p:cNvSpPr>
            <a:spLocks noGrp="1"/>
          </p:cNvSpPr>
          <p:nvPr>
            <p:ph type="body" sz="half" idx="2"/>
          </p:nvPr>
        </p:nvSpPr>
        <p:spPr>
          <a:xfrm>
            <a:off x="303663" y="1688911"/>
            <a:ext cx="6506570" cy="4206922"/>
          </a:xfrm>
        </p:spPr>
        <p:txBody>
          <a:bodyPr>
            <a:noAutofit/>
          </a:bodyPr>
          <a:lstStyle/>
          <a:p>
            <a:pPr>
              <a:lnSpc>
                <a:spcPct val="150000"/>
              </a:lnSpc>
            </a:pPr>
            <a:r>
              <a:rPr lang="en-US" dirty="0" smtClean="0"/>
              <a:t>“</a:t>
            </a:r>
            <a:r>
              <a:rPr lang="en-US" dirty="0" smtClean="0"/>
              <a:t>Drones are an emerging form of new </a:t>
            </a:r>
            <a:r>
              <a:rPr lang="en-US" dirty="0" err="1" smtClean="0"/>
              <a:t>IoT</a:t>
            </a:r>
            <a:r>
              <a:rPr lang="en-US" dirty="0" smtClean="0"/>
              <a:t> devices, flying in the sky with full network connectivity capabilities.</a:t>
            </a:r>
          </a:p>
          <a:p>
            <a:pPr>
              <a:lnSpc>
                <a:spcPct val="150000"/>
              </a:lnSpc>
              <a:buFont typeface="Arial" pitchFamily="34" charset="0"/>
              <a:buChar char="•"/>
            </a:pPr>
            <a:endParaRPr lang="en-US" dirty="0" smtClean="0"/>
          </a:p>
          <a:p>
            <a:pPr>
              <a:lnSpc>
                <a:spcPct val="150000"/>
              </a:lnSpc>
              <a:buFont typeface="Arial" pitchFamily="34" charset="0"/>
              <a:buChar char="•"/>
            </a:pPr>
            <a:r>
              <a:rPr lang="en-US" dirty="0" smtClean="0"/>
              <a:t>In an </a:t>
            </a:r>
            <a:r>
              <a:rPr lang="en-US" dirty="0" err="1" smtClean="0"/>
              <a:t>IoT</a:t>
            </a:r>
            <a:r>
              <a:rPr lang="en-US" dirty="0" smtClean="0"/>
              <a:t> setting, a drone could act as a mobile sensor to gather data and relay it back to a cloud app or some other analytics service. Drones can also be used as remote inspection devices to help maintain </a:t>
            </a:r>
            <a:r>
              <a:rPr lang="en-US" dirty="0" err="1" smtClean="0"/>
              <a:t>IoT</a:t>
            </a:r>
            <a:r>
              <a:rPr lang="en-US" dirty="0" smtClean="0"/>
              <a:t> endpoints and other components.</a:t>
            </a:r>
          </a:p>
          <a:p>
            <a:pPr>
              <a:lnSpc>
                <a:spcPct val="150000"/>
              </a:lnSpc>
            </a:pPr>
            <a:endParaRPr lang="en-IN" dirty="0"/>
          </a:p>
        </p:txBody>
      </p:sp>
      <p:pic>
        <p:nvPicPr>
          <p:cNvPr id="31748" name="Picture 4" descr="1. UAVs equipped with various IoT devices. | Download Scientific Diagram"/>
          <p:cNvPicPr>
            <a:picLocks noChangeAspect="1" noChangeArrowheads="1"/>
          </p:cNvPicPr>
          <p:nvPr/>
        </p:nvPicPr>
        <p:blipFill>
          <a:blip r:embed="rId2"/>
          <a:srcRect/>
          <a:stretch>
            <a:fillRect/>
          </a:stretch>
        </p:blipFill>
        <p:spPr bwMode="auto">
          <a:xfrm>
            <a:off x="7074993" y="1187307"/>
            <a:ext cx="4730324" cy="4312741"/>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51A422-3115-0A03-738A-0A7E4EB9D0D7}"/>
              </a:ext>
            </a:extLst>
          </p:cNvPr>
          <p:cNvSpPr>
            <a:spLocks noGrp="1"/>
          </p:cNvSpPr>
          <p:nvPr>
            <p:ph type="title"/>
          </p:nvPr>
        </p:nvSpPr>
        <p:spPr>
          <a:xfrm>
            <a:off x="338329" y="306324"/>
            <a:ext cx="4736591" cy="1216152"/>
          </a:xfrm>
        </p:spPr>
        <p:txBody>
          <a:bodyPr>
            <a:normAutofit fontScale="90000"/>
          </a:bodyPr>
          <a:lstStyle/>
          <a:p>
            <a:r>
              <a:rPr lang="en-IN" b="1" dirty="0">
                <a:solidFill>
                  <a:schemeClr val="accent2">
                    <a:lumMod val="40000"/>
                    <a:lumOff val="60000"/>
                  </a:schemeClr>
                </a:solidFill>
                <a:effectLst>
                  <a:outerShdw blurRad="38100" dist="38100" dir="2700000" algn="tl">
                    <a:srgbClr val="000000">
                      <a:alpha val="43137"/>
                    </a:srgbClr>
                  </a:outerShdw>
                </a:effectLst>
                <a:latin typeface="Bahnschrift" panose="020B0502040204020203" pitchFamily="34" charset="0"/>
              </a:rPr>
              <a:t>What types of drones are available?</a:t>
            </a:r>
            <a:br>
              <a:rPr lang="en-IN" b="1" dirty="0">
                <a:solidFill>
                  <a:schemeClr val="accent2">
                    <a:lumMod val="40000"/>
                    <a:lumOff val="60000"/>
                  </a:schemeClr>
                </a:solidFill>
                <a:effectLst>
                  <a:outerShdw blurRad="38100" dist="38100" dir="2700000" algn="tl">
                    <a:srgbClr val="000000">
                      <a:alpha val="43137"/>
                    </a:srgbClr>
                  </a:outerShdw>
                </a:effectLst>
                <a:latin typeface="Bahnschrift" panose="020B0502040204020203" pitchFamily="34" charset="0"/>
              </a:rPr>
            </a:br>
            <a:endParaRPr lang="en-IN" dirty="0">
              <a:solidFill>
                <a:schemeClr val="accent2">
                  <a:lumMod val="40000"/>
                  <a:lumOff val="60000"/>
                </a:schemeClr>
              </a:solidFill>
              <a:effectLst>
                <a:outerShdw blurRad="38100" dist="38100" dir="2700000" algn="tl">
                  <a:srgbClr val="000000">
                    <a:alpha val="43137"/>
                  </a:srgbClr>
                </a:outerShdw>
              </a:effectLst>
              <a:latin typeface="Bahnschrift" panose="020B0502040204020203" pitchFamily="34" charset="0"/>
            </a:endParaRPr>
          </a:p>
        </p:txBody>
      </p:sp>
      <p:pic>
        <p:nvPicPr>
          <p:cNvPr id="6" name="Picture Placeholder 5">
            <a:extLst>
              <a:ext uri="{FF2B5EF4-FFF2-40B4-BE49-F238E27FC236}">
                <a16:creationId xmlns:a16="http://schemas.microsoft.com/office/drawing/2014/main" xmlns="" id="{572D664F-C29D-3C92-92BC-DCBECD53D56C}"/>
              </a:ext>
            </a:extLst>
          </p:cNvPr>
          <p:cNvPicPr>
            <a:picLocks noGrp="1" noChangeAspect="1"/>
          </p:cNvPicPr>
          <p:nvPr>
            <p:ph type="pic" idx="1"/>
          </p:nvPr>
        </p:nvPicPr>
        <p:blipFill rotWithShape="1">
          <a:blip r:embed="rId2">
            <a:extLst>
              <a:ext uri="{28A0092B-C50C-407E-A947-70E740481C1C}">
                <a14:useLocalDpi xmlns:a14="http://schemas.microsoft.com/office/drawing/2010/main" xmlns="" val="0"/>
              </a:ext>
            </a:extLst>
          </a:blip>
          <a:srcRect l="-154" r="-2"/>
          <a:stretch/>
        </p:blipFill>
        <p:spPr>
          <a:xfrm>
            <a:off x="5516148" y="877824"/>
            <a:ext cx="6511259" cy="4206240"/>
          </a:xfrm>
        </p:spPr>
      </p:pic>
      <p:sp>
        <p:nvSpPr>
          <p:cNvPr id="4" name="Text Placeholder 3">
            <a:extLst>
              <a:ext uri="{FF2B5EF4-FFF2-40B4-BE49-F238E27FC236}">
                <a16:creationId xmlns:a16="http://schemas.microsoft.com/office/drawing/2014/main" xmlns="" id="{91EC5BC8-FDDD-7D89-B26C-015B406443EA}"/>
              </a:ext>
            </a:extLst>
          </p:cNvPr>
          <p:cNvSpPr>
            <a:spLocks noGrp="1"/>
          </p:cNvSpPr>
          <p:nvPr>
            <p:ph type="body" sz="half" idx="2"/>
          </p:nvPr>
        </p:nvSpPr>
        <p:spPr>
          <a:xfrm>
            <a:off x="164593" y="1243584"/>
            <a:ext cx="5358383" cy="5184648"/>
          </a:xfrm>
        </p:spPr>
        <p:txBody>
          <a:bodyPr/>
          <a:lstStyle/>
          <a:p>
            <a:pPr>
              <a:lnSpc>
                <a:spcPct val="150000"/>
              </a:lnSpc>
            </a:pPr>
            <a:r>
              <a:rPr lang="en-IN" dirty="0">
                <a:effectLst>
                  <a:outerShdw blurRad="38100" dist="38100" dir="2700000" algn="tl">
                    <a:srgbClr val="000000">
                      <a:alpha val="43137"/>
                    </a:srgbClr>
                  </a:outerShdw>
                </a:effectLst>
              </a:rPr>
              <a:t>There are two main types of drone platforms:</a:t>
            </a:r>
          </a:p>
          <a:p>
            <a:pPr marL="342900" indent="-342900">
              <a:lnSpc>
                <a:spcPct val="150000"/>
              </a:lnSpc>
              <a:buFont typeface="+mj-lt"/>
              <a:buAutoNum type="arabicPeriod"/>
            </a:pPr>
            <a:r>
              <a:rPr lang="en-IN" b="1" i="1" dirty="0">
                <a:solidFill>
                  <a:schemeClr val="accent2">
                    <a:lumMod val="40000"/>
                    <a:lumOff val="60000"/>
                  </a:schemeClr>
                </a:solidFill>
                <a:effectLst>
                  <a:outerShdw blurRad="38100" dist="38100" dir="2700000" algn="tl">
                    <a:srgbClr val="000000">
                      <a:alpha val="43137"/>
                    </a:srgbClr>
                  </a:outerShdw>
                </a:effectLst>
              </a:rPr>
              <a:t>rotor</a:t>
            </a:r>
            <a:r>
              <a:rPr lang="en-IN" dirty="0">
                <a:effectLst>
                  <a:outerShdw blurRad="38100" dist="38100" dir="2700000" algn="tl">
                    <a:srgbClr val="000000">
                      <a:alpha val="43137"/>
                    </a:srgbClr>
                  </a:outerShdw>
                </a:effectLst>
              </a:rPr>
              <a:t>, including single-rotor and multi-rotor, such as tri-copters, quadcopters, hex-copters and octocopters</a:t>
            </a:r>
          </a:p>
          <a:p>
            <a:pPr marL="342900" indent="-342900">
              <a:lnSpc>
                <a:spcPct val="150000"/>
              </a:lnSpc>
              <a:buFont typeface="+mj-lt"/>
              <a:buAutoNum type="arabicPeriod"/>
            </a:pPr>
            <a:r>
              <a:rPr lang="en-IN" b="1" i="1" dirty="0">
                <a:solidFill>
                  <a:schemeClr val="accent2">
                    <a:lumMod val="40000"/>
                    <a:lumOff val="60000"/>
                  </a:schemeClr>
                </a:solidFill>
                <a:effectLst>
                  <a:outerShdw blurRad="38100" dist="38100" dir="2700000" algn="tl">
                    <a:srgbClr val="000000">
                      <a:alpha val="43137"/>
                    </a:srgbClr>
                  </a:outerShdw>
                </a:effectLst>
              </a:rPr>
              <a:t>fixed-wing</a:t>
            </a:r>
            <a:r>
              <a:rPr lang="en-IN" dirty="0">
                <a:effectLst>
                  <a:outerShdw blurRad="38100" dist="38100" dir="2700000" algn="tl">
                    <a:srgbClr val="000000">
                      <a:alpha val="43137"/>
                    </a:srgbClr>
                  </a:outerShdw>
                </a:effectLst>
              </a:rPr>
              <a:t>, which include the hybrid vertical take-off and landing (VTOL) drones that don't require runways.</a:t>
            </a:r>
          </a:p>
          <a:p>
            <a:pPr>
              <a:lnSpc>
                <a:spcPct val="150000"/>
              </a:lnSpc>
            </a:pPr>
            <a:r>
              <a:rPr lang="en-IN" dirty="0">
                <a:effectLst>
                  <a:outerShdw blurRad="38100" dist="38100" dir="2700000" algn="tl">
                    <a:srgbClr val="000000">
                      <a:alpha val="43137"/>
                    </a:srgbClr>
                  </a:outerShdw>
                </a:effectLst>
              </a:rPr>
              <a:t>Nonmilitary drones are generally either personal and hobbyist ones or commercial aircraft.</a:t>
            </a:r>
          </a:p>
        </p:txBody>
      </p:sp>
    </p:spTree>
    <p:extLst>
      <p:ext uri="{BB962C8B-B14F-4D97-AF65-F5344CB8AC3E}">
        <p14:creationId xmlns:p14="http://schemas.microsoft.com/office/powerpoint/2010/main" xmlns="" val="238320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B3EF0C-153E-A0F0-0595-A67A5CBE60C0}"/>
              </a:ext>
            </a:extLst>
          </p:cNvPr>
          <p:cNvSpPr>
            <a:spLocks noGrp="1"/>
          </p:cNvSpPr>
          <p:nvPr>
            <p:ph type="title"/>
          </p:nvPr>
        </p:nvSpPr>
        <p:spPr>
          <a:xfrm>
            <a:off x="557784" y="274320"/>
            <a:ext cx="4590287" cy="813816"/>
          </a:xfrm>
        </p:spPr>
        <p:txBody>
          <a:bodyPr>
            <a:normAutofit/>
          </a:bodyPr>
          <a:lstStyle/>
          <a:p>
            <a:r>
              <a:rPr lang="en-IN" b="1" dirty="0">
                <a:solidFill>
                  <a:schemeClr val="accent2">
                    <a:lumMod val="40000"/>
                    <a:lumOff val="60000"/>
                  </a:schemeClr>
                </a:solidFill>
                <a:effectLst>
                  <a:outerShdw blurRad="38100" dist="38100" dir="2700000" algn="tl">
                    <a:srgbClr val="000000">
                      <a:alpha val="43137"/>
                    </a:srgbClr>
                  </a:outerShdw>
                </a:effectLst>
                <a:latin typeface="Bahnschrift" panose="020B0502040204020203" pitchFamily="34" charset="0"/>
              </a:rPr>
              <a:t>Military drones stats</a:t>
            </a:r>
          </a:p>
        </p:txBody>
      </p:sp>
      <p:pic>
        <p:nvPicPr>
          <p:cNvPr id="6" name="Picture Placeholder 5">
            <a:extLst>
              <a:ext uri="{FF2B5EF4-FFF2-40B4-BE49-F238E27FC236}">
                <a16:creationId xmlns:a16="http://schemas.microsoft.com/office/drawing/2014/main" xmlns="" id="{596A26F8-2644-2424-95A0-79DA7FDF1432}"/>
              </a:ext>
            </a:extLst>
          </p:cNvPr>
          <p:cNvPicPr>
            <a:picLocks noGrp="1" noChangeAspect="1"/>
          </p:cNvPicPr>
          <p:nvPr>
            <p:ph type="pic" idx="1"/>
          </p:nvPr>
        </p:nvPicPr>
        <p:blipFill rotWithShape="1">
          <a:blip r:embed="rId2">
            <a:extLst>
              <a:ext uri="{28A0092B-C50C-407E-A947-70E740481C1C}">
                <a14:useLocalDpi xmlns:a14="http://schemas.microsoft.com/office/drawing/2010/main" xmlns="" val="0"/>
              </a:ext>
            </a:extLst>
          </a:blip>
          <a:srcRect l="465" r="-225"/>
          <a:stretch/>
        </p:blipFill>
        <p:spPr>
          <a:xfrm>
            <a:off x="5760720" y="1078992"/>
            <a:ext cx="6157569" cy="4398264"/>
          </a:xfrm>
        </p:spPr>
      </p:pic>
      <p:sp>
        <p:nvSpPr>
          <p:cNvPr id="4" name="Text Placeholder 3">
            <a:extLst>
              <a:ext uri="{FF2B5EF4-FFF2-40B4-BE49-F238E27FC236}">
                <a16:creationId xmlns:a16="http://schemas.microsoft.com/office/drawing/2014/main" xmlns="" id="{0653EB3E-3AFD-AF00-8DF6-DA66241916FC}"/>
              </a:ext>
            </a:extLst>
          </p:cNvPr>
          <p:cNvSpPr>
            <a:spLocks noGrp="1"/>
          </p:cNvSpPr>
          <p:nvPr>
            <p:ph type="body" sz="half" idx="2"/>
          </p:nvPr>
        </p:nvSpPr>
        <p:spPr>
          <a:xfrm>
            <a:off x="420624" y="1170432"/>
            <a:ext cx="5248655" cy="5276088"/>
          </a:xfrm>
        </p:spPr>
        <p:txBody>
          <a:bodyPr>
            <a:normAutofit fontScale="92500" lnSpcReduction="10000"/>
          </a:bodyPr>
          <a:lstStyle/>
          <a:p>
            <a:r>
              <a:rPr lang="en-IN" b="1" dirty="0">
                <a:effectLst>
                  <a:outerShdw blurRad="38100" dist="38100" dir="2700000" algn="tl">
                    <a:srgbClr val="000000">
                      <a:alpha val="43137"/>
                    </a:srgbClr>
                  </a:outerShdw>
                </a:effectLst>
              </a:rPr>
              <a:t>Top Sellers</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United States</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Israel</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China are the biggest producers and sellers of drones.</a:t>
            </a:r>
          </a:p>
          <a:p>
            <a:pPr marL="285750" indent="-285750">
              <a:buFont typeface="Arial" panose="020B0604020202020204" pitchFamily="34" charset="0"/>
              <a:buChar char="•"/>
            </a:pPr>
            <a:endParaRPr lang="en-IN" dirty="0">
              <a:effectLst>
                <a:outerShdw blurRad="38100" dist="38100" dir="2700000" algn="tl">
                  <a:srgbClr val="000000">
                    <a:alpha val="43137"/>
                  </a:srgbClr>
                </a:outerShdw>
              </a:effectLst>
            </a:endParaRPr>
          </a:p>
          <a:p>
            <a:r>
              <a:rPr lang="en-IN" dirty="0">
                <a:effectLst>
                  <a:outerShdw blurRad="38100" dist="38100" dir="2700000" algn="tl">
                    <a:srgbClr val="000000">
                      <a:alpha val="43137"/>
                    </a:srgbClr>
                  </a:outerShdw>
                </a:effectLst>
              </a:rPr>
              <a:t>America’s leading combat drone is the MQ-9 Reaper</a:t>
            </a:r>
          </a:p>
          <a:p>
            <a:r>
              <a:rPr lang="en-IN" b="1" dirty="0">
                <a:effectLst>
                  <a:outerShdw blurRad="38100" dist="38100" dir="2700000" algn="tl">
                    <a:srgbClr val="000000">
                      <a:alpha val="43137"/>
                    </a:srgbClr>
                  </a:outerShdw>
                </a:effectLst>
              </a:rPr>
              <a:t>Top Buyers</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India</a:t>
            </a:r>
          </a:p>
          <a:p>
            <a:pPr marL="285750" indent="-285750">
              <a:buFont typeface="Arial" panose="020B0604020202020204" pitchFamily="34" charset="0"/>
              <a:buChar char="•"/>
            </a:pPr>
            <a:r>
              <a:rPr lang="en-IN" dirty="0">
                <a:effectLst>
                  <a:outerShdw blurRad="38100" dist="38100" dir="2700000" algn="tl">
                    <a:srgbClr val="000000">
                      <a:alpha val="43137"/>
                    </a:srgbClr>
                  </a:outerShdw>
                </a:effectLst>
              </a:rPr>
              <a:t>United Kingdom</a:t>
            </a:r>
          </a:p>
          <a:p>
            <a:pPr marL="285750" indent="-285750">
              <a:buFont typeface="Arial" panose="020B0604020202020204" pitchFamily="34" charset="0"/>
              <a:buChar char="•"/>
            </a:pPr>
            <a:endParaRPr lang="en-IN" dirty="0">
              <a:effectLst>
                <a:outerShdw blurRad="38100" dist="38100" dir="2700000" algn="tl">
                  <a:srgbClr val="000000">
                    <a:alpha val="43137"/>
                  </a:srgbClr>
                </a:outerShdw>
              </a:effectLst>
            </a:endParaRPr>
          </a:p>
          <a:p>
            <a:r>
              <a:rPr lang="en-IN" dirty="0">
                <a:effectLst>
                  <a:outerShdw blurRad="38100" dist="38100" dir="2700000" algn="tl">
                    <a:srgbClr val="000000">
                      <a:alpha val="43137"/>
                    </a:srgbClr>
                  </a:outerShdw>
                </a:effectLst>
              </a:rPr>
              <a:t>Indian Navy has leased two </a:t>
            </a:r>
            <a:r>
              <a:rPr lang="en-IN" b="1" i="1" dirty="0">
                <a:solidFill>
                  <a:schemeClr val="accent2">
                    <a:lumMod val="40000"/>
                    <a:lumOff val="60000"/>
                  </a:schemeClr>
                </a:solidFill>
                <a:effectLst>
                  <a:outerShdw blurRad="38100" dist="38100" dir="2700000" algn="tl">
                    <a:srgbClr val="000000">
                      <a:alpha val="43137"/>
                    </a:srgbClr>
                  </a:outerShdw>
                </a:effectLst>
              </a:rPr>
              <a:t>MQ-9B </a:t>
            </a:r>
            <a:r>
              <a:rPr lang="en-IN" b="1" i="1" dirty="0" err="1">
                <a:solidFill>
                  <a:schemeClr val="accent2">
                    <a:lumMod val="40000"/>
                    <a:lumOff val="60000"/>
                  </a:schemeClr>
                </a:solidFill>
                <a:effectLst>
                  <a:outerShdw blurRad="38100" dist="38100" dir="2700000" algn="tl">
                    <a:srgbClr val="000000">
                      <a:alpha val="43137"/>
                    </a:srgbClr>
                  </a:outerShdw>
                </a:effectLst>
              </a:rPr>
              <a:t>SeaGuardian</a:t>
            </a:r>
            <a:r>
              <a:rPr lang="en-IN" b="1" dirty="0">
                <a:effectLst>
                  <a:outerShdw blurRad="38100" dist="38100" dir="2700000" algn="tl">
                    <a:srgbClr val="000000">
                      <a:alpha val="43137"/>
                    </a:srgbClr>
                  </a:outerShdw>
                </a:effectLst>
              </a:rPr>
              <a:t> </a:t>
            </a:r>
            <a:r>
              <a:rPr lang="en-IN" dirty="0">
                <a:effectLst>
                  <a:outerShdw blurRad="38100" dist="38100" dir="2700000" algn="tl">
                    <a:srgbClr val="000000">
                      <a:alpha val="43137"/>
                    </a:srgbClr>
                  </a:outerShdw>
                </a:effectLst>
              </a:rPr>
              <a:t>drones from the US. The proposed induction of the MQ-9Bs would give India the distinction of being the only non-NATO country to receive these combat drones from the US</a:t>
            </a:r>
          </a:p>
          <a:p>
            <a:endParaRPr lang="en-IN"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22183333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xmlns="" name="Celestial" id="{C4BB2A3D-0E93-4C5F-B0D2-9D3FCE089CC5}" vid="{61DDDE80-2DFA-4F2A-B66F-72059846BDAA}"/>
    </a:ext>
  </a:extLst>
</a:theme>
</file>

<file path=docProps/app.xml><?xml version="1.0" encoding="utf-8"?>
<Properties xmlns="http://schemas.openxmlformats.org/officeDocument/2006/extended-properties" xmlns:vt="http://schemas.openxmlformats.org/officeDocument/2006/docPropsVTypes">
  <Template>TM03457452[[fn=Celestial]]</Template>
  <TotalTime>347</TotalTime>
  <Words>1042</Words>
  <Application>Microsoft Office PowerPoint</Application>
  <PresentationFormat>Custom</PresentationFormat>
  <Paragraphs>101</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Celestial</vt:lpstr>
      <vt:lpstr>Applications And Roles of IOT in DRONE system</vt:lpstr>
      <vt:lpstr>What is a Drone?</vt:lpstr>
      <vt:lpstr>How do drones work? </vt:lpstr>
      <vt:lpstr>What are common drone features and components?</vt:lpstr>
      <vt:lpstr>How Many Sensors are there in a Drone? </vt:lpstr>
      <vt:lpstr>USES OF SENSORS : </vt:lpstr>
      <vt:lpstr>Is drone considered IoT?</vt:lpstr>
      <vt:lpstr>What types of drones are available? </vt:lpstr>
      <vt:lpstr>Military drones stats</vt:lpstr>
      <vt:lpstr>Military drones in action</vt:lpstr>
      <vt:lpstr>Looking Back: Drones In India</vt:lpstr>
      <vt:lpstr>Cybersecurity and Drones </vt:lpstr>
      <vt:lpstr>How to Mitigate the Threat </vt:lpstr>
      <vt:lpstr>Conclusion</vt:lpstr>
      <vt:lpstr>Slide 15</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Drone jatti ne..</dc:title>
  <dc:creator>Anonymous Everywhere</dc:creator>
  <cp:lastModifiedBy>Admin</cp:lastModifiedBy>
  <cp:revision>7</cp:revision>
  <dcterms:created xsi:type="dcterms:W3CDTF">2022-05-25T13:08:29Z</dcterms:created>
  <dcterms:modified xsi:type="dcterms:W3CDTF">2022-05-26T08:49:32Z</dcterms:modified>
</cp:coreProperties>
</file>